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4"/>
  </p:sldMasterIdLst>
  <p:notesMasterIdLst>
    <p:notesMasterId r:id="rId19"/>
  </p:notesMasterIdLst>
  <p:sldIdLst>
    <p:sldId id="269" r:id="rId5"/>
    <p:sldId id="271" r:id="rId6"/>
    <p:sldId id="423" r:id="rId7"/>
    <p:sldId id="420" r:id="rId8"/>
    <p:sldId id="422" r:id="rId9"/>
    <p:sldId id="405" r:id="rId10"/>
    <p:sldId id="270" r:id="rId11"/>
    <p:sldId id="412" r:id="rId12"/>
    <p:sldId id="413" r:id="rId13"/>
    <p:sldId id="415" r:id="rId14"/>
    <p:sldId id="416" r:id="rId15"/>
    <p:sldId id="424" r:id="rId16"/>
    <p:sldId id="419" r:id="rId17"/>
    <p:sldId id="425" r:id="rId18"/>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A07D"/>
    <a:srgbClr val="E2F0D9"/>
    <a:srgbClr val="552C64"/>
    <a:srgbClr val="313345"/>
    <a:srgbClr val="7ABFCF"/>
    <a:srgbClr val="E12E48"/>
    <a:srgbClr val="2327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6DF7B6-EB12-4D2C-ACAC-E3C6540E686C}" v="772" dt="2021-07-14T14:58:15.760"/>
    <p1510:client id="{B454CEA1-5C57-86FC-5219-ACB2C06E3064}" v="2" dt="2021-08-09T09:53:36.953"/>
    <p1510:client id="{B8C33621-FE75-BA3E-CCBE-2EAD7FBFFDB5}" v="8" dt="2021-08-12T13:54:28.528"/>
    <p1510:client id="{EF56D56F-35DE-BD89-3064-D1093C376BF9}" v="100" dt="2021-07-21T13:27:07.639"/>
    <p1510:client id="{F172BEAE-CC47-66DD-E231-11F3B46B81F7}" v="117" dt="2021-09-15T14:04:50.640"/>
    <p1510:client id="{F30146DB-73CB-8062-5BEA-DAA85F20F915}" v="13" dt="2021-07-21T13:22:40.2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15C4AC-A15D-423C-889A-E816C536D6D1}" type="doc">
      <dgm:prSet loTypeId="urn:microsoft.com/office/officeart/2005/8/layout/vProcess5" loCatId="process" qsTypeId="urn:microsoft.com/office/officeart/2005/8/quickstyle/simple1" qsCatId="simple" csTypeId="urn:microsoft.com/office/officeart/2005/8/colors/accent6_2" csCatId="accent6" phldr="1"/>
      <dgm:spPr/>
      <dgm:t>
        <a:bodyPr/>
        <a:lstStyle/>
        <a:p>
          <a:endParaRPr lang="en-GB"/>
        </a:p>
      </dgm:t>
    </dgm:pt>
    <dgm:pt modelId="{3B0347A8-2D02-4F24-9272-700DB1DCFF6E}">
      <dgm:prSet phldrT="[Text]"/>
      <dgm:spPr/>
      <dgm:t>
        <a:bodyPr/>
        <a:lstStyle/>
        <a:p>
          <a:pPr>
            <a:buClrTx/>
            <a:buSzTx/>
            <a:buFont typeface="Arial" panose="020B0604020202020204" pitchFamily="34" charset="0"/>
            <a:buChar char="•"/>
          </a:pPr>
          <a:r>
            <a:rPr lang="en-GB">
              <a:cs typeface="Arial"/>
            </a:rPr>
            <a:t>Download the </a:t>
          </a:r>
          <a:r>
            <a:rPr lang="en-GB"/>
            <a:t>Strengthening Communities Funding Guidelines</a:t>
          </a:r>
        </a:p>
      </dgm:t>
    </dgm:pt>
    <dgm:pt modelId="{BD466D42-C12C-4913-A361-6C22DE43F7ED}" type="parTrans" cxnId="{D079EAD1-0188-49FD-9E9A-83853E2FAF34}">
      <dgm:prSet/>
      <dgm:spPr/>
      <dgm:t>
        <a:bodyPr/>
        <a:lstStyle/>
        <a:p>
          <a:endParaRPr lang="en-GB"/>
        </a:p>
      </dgm:t>
    </dgm:pt>
    <dgm:pt modelId="{5CD7A176-BCB6-4E57-8423-17C1BE5E61BC}" type="sibTrans" cxnId="{D079EAD1-0188-49FD-9E9A-83853E2FAF34}">
      <dgm:prSet/>
      <dgm:spPr/>
      <dgm:t>
        <a:bodyPr/>
        <a:lstStyle/>
        <a:p>
          <a:endParaRPr lang="en-GB"/>
        </a:p>
      </dgm:t>
    </dgm:pt>
    <dgm:pt modelId="{8EEFC6A6-4913-4130-8393-F6D04DB86B56}">
      <dgm:prSet phldrT="[Text]"/>
      <dgm:spPr/>
      <dgm:t>
        <a:bodyPr/>
        <a:lstStyle/>
        <a:p>
          <a:pPr rtl="0">
            <a:buClrTx/>
            <a:buSzTx/>
            <a:buFont typeface="Arial" panose="020B0604020202020204" pitchFamily="34" charset="0"/>
            <a:buChar char="•"/>
          </a:pPr>
          <a:r>
            <a:rPr lang="en-GB">
              <a:cs typeface="Arial"/>
            </a:rPr>
            <a:t>Use links in Guidelines to check your postcode using the Indices of Multiple Deprivation links in the Funding Guidelines</a:t>
          </a:r>
          <a:r>
            <a:rPr lang="en-GB">
              <a:latin typeface="Calibri Light" panose="020F0302020204030204"/>
              <a:cs typeface="Arial"/>
            </a:rPr>
            <a:t> </a:t>
          </a:r>
          <a:endParaRPr lang="en-GB"/>
        </a:p>
      </dgm:t>
    </dgm:pt>
    <dgm:pt modelId="{0F2D361B-E40B-479C-9A55-E890F76817A4}" type="parTrans" cxnId="{2131AE65-7E0F-4E2C-9B81-DEA25090700B}">
      <dgm:prSet/>
      <dgm:spPr/>
      <dgm:t>
        <a:bodyPr/>
        <a:lstStyle/>
        <a:p>
          <a:endParaRPr lang="en-GB"/>
        </a:p>
      </dgm:t>
    </dgm:pt>
    <dgm:pt modelId="{64F5D686-B6ED-4C77-9AB8-345601BA957F}" type="sibTrans" cxnId="{2131AE65-7E0F-4E2C-9B81-DEA25090700B}">
      <dgm:prSet/>
      <dgm:spPr/>
      <dgm:t>
        <a:bodyPr/>
        <a:lstStyle/>
        <a:p>
          <a:endParaRPr lang="en-GB"/>
        </a:p>
      </dgm:t>
    </dgm:pt>
    <dgm:pt modelId="{05FB0767-D440-4235-8E7A-BEBC590987F4}">
      <dgm:prSet phldr="0"/>
      <dgm:spPr/>
      <dgm:t>
        <a:bodyPr/>
        <a:lstStyle/>
        <a:p>
          <a:pPr rtl="0"/>
          <a:r>
            <a:rPr lang="en-GB">
              <a:latin typeface="Calibri Light" panose="020F0302020204030204"/>
            </a:rPr>
            <a:t>Make an application using our online application form.</a:t>
          </a:r>
          <a:endParaRPr lang="en-GB"/>
        </a:p>
      </dgm:t>
    </dgm:pt>
    <dgm:pt modelId="{59738486-57D8-451D-96B6-6893656AB72E}" type="parTrans" cxnId="{0609BDCD-87D3-48FE-84A2-C5A1BCA2A73B}">
      <dgm:prSet/>
      <dgm:spPr/>
      <dgm:t>
        <a:bodyPr/>
        <a:lstStyle/>
        <a:p>
          <a:endParaRPr lang="en-GB"/>
        </a:p>
      </dgm:t>
    </dgm:pt>
    <dgm:pt modelId="{4479F3A7-4E2F-42E9-8CC0-908032A0004D}" type="sibTrans" cxnId="{0609BDCD-87D3-48FE-84A2-C5A1BCA2A73B}">
      <dgm:prSet/>
      <dgm:spPr/>
      <dgm:t>
        <a:bodyPr/>
        <a:lstStyle/>
        <a:p>
          <a:endParaRPr lang="en-GB"/>
        </a:p>
      </dgm:t>
    </dgm:pt>
    <dgm:pt modelId="{9F2FBB75-1176-46BA-8CE9-9577BC48703E}">
      <dgm:prSet phldr="0"/>
      <dgm:spPr/>
      <dgm:t>
        <a:bodyPr/>
        <a:lstStyle/>
        <a:p>
          <a:pPr rtl="0"/>
          <a:r>
            <a:rPr lang="en-GB">
              <a:latin typeface="Calibri Light" panose="020F0302020204030204"/>
              <a:cs typeface="Arial"/>
            </a:rPr>
            <a:t>Complete eligibility quiz to confirm you meet our criteria</a:t>
          </a:r>
        </a:p>
      </dgm:t>
    </dgm:pt>
    <dgm:pt modelId="{CF8FE579-96B4-4015-8618-33108CE2FA70}" type="parTrans" cxnId="{0300F355-F199-46F1-8BEA-D56302921B5D}">
      <dgm:prSet/>
      <dgm:spPr/>
    </dgm:pt>
    <dgm:pt modelId="{B4F9A5E5-B47C-4625-A732-6F2FD41ED6E4}" type="sibTrans" cxnId="{0300F355-F199-46F1-8BEA-D56302921B5D}">
      <dgm:prSet/>
      <dgm:spPr/>
      <dgm:t>
        <a:bodyPr/>
        <a:lstStyle/>
        <a:p>
          <a:endParaRPr lang="en-GB"/>
        </a:p>
      </dgm:t>
    </dgm:pt>
    <dgm:pt modelId="{39E14AEF-0C8E-4040-8FCF-3528A7E9854B}" type="pres">
      <dgm:prSet presAssocID="{EC15C4AC-A15D-423C-889A-E816C536D6D1}" presName="outerComposite" presStyleCnt="0">
        <dgm:presLayoutVars>
          <dgm:chMax val="5"/>
          <dgm:dir/>
          <dgm:resizeHandles val="exact"/>
        </dgm:presLayoutVars>
      </dgm:prSet>
      <dgm:spPr/>
      <dgm:t>
        <a:bodyPr/>
        <a:lstStyle/>
        <a:p>
          <a:endParaRPr lang="en-US"/>
        </a:p>
      </dgm:t>
    </dgm:pt>
    <dgm:pt modelId="{48D1245C-B2AF-4096-B046-A30227FD0588}" type="pres">
      <dgm:prSet presAssocID="{EC15C4AC-A15D-423C-889A-E816C536D6D1}" presName="dummyMaxCanvas" presStyleCnt="0">
        <dgm:presLayoutVars/>
      </dgm:prSet>
      <dgm:spPr/>
    </dgm:pt>
    <dgm:pt modelId="{1BBBA703-D968-49BA-BF80-F8D8B217698E}" type="pres">
      <dgm:prSet presAssocID="{EC15C4AC-A15D-423C-889A-E816C536D6D1}" presName="FourNodes_1" presStyleLbl="node1" presStyleIdx="0" presStyleCnt="4">
        <dgm:presLayoutVars>
          <dgm:bulletEnabled val="1"/>
        </dgm:presLayoutVars>
      </dgm:prSet>
      <dgm:spPr/>
      <dgm:t>
        <a:bodyPr/>
        <a:lstStyle/>
        <a:p>
          <a:endParaRPr lang="en-US"/>
        </a:p>
      </dgm:t>
    </dgm:pt>
    <dgm:pt modelId="{024EB9A6-0FA5-4401-BBBD-910349F751E0}" type="pres">
      <dgm:prSet presAssocID="{EC15C4AC-A15D-423C-889A-E816C536D6D1}" presName="FourNodes_2" presStyleLbl="node1" presStyleIdx="1" presStyleCnt="4">
        <dgm:presLayoutVars>
          <dgm:bulletEnabled val="1"/>
        </dgm:presLayoutVars>
      </dgm:prSet>
      <dgm:spPr/>
      <dgm:t>
        <a:bodyPr/>
        <a:lstStyle/>
        <a:p>
          <a:endParaRPr lang="en-US"/>
        </a:p>
      </dgm:t>
    </dgm:pt>
    <dgm:pt modelId="{52082F4F-31F2-40B3-B365-BB65A55226F8}" type="pres">
      <dgm:prSet presAssocID="{EC15C4AC-A15D-423C-889A-E816C536D6D1}" presName="FourNodes_3" presStyleLbl="node1" presStyleIdx="2" presStyleCnt="4">
        <dgm:presLayoutVars>
          <dgm:bulletEnabled val="1"/>
        </dgm:presLayoutVars>
      </dgm:prSet>
      <dgm:spPr/>
      <dgm:t>
        <a:bodyPr/>
        <a:lstStyle/>
        <a:p>
          <a:endParaRPr lang="en-US"/>
        </a:p>
      </dgm:t>
    </dgm:pt>
    <dgm:pt modelId="{D484CA39-015E-453D-82FB-926B52E0AE15}" type="pres">
      <dgm:prSet presAssocID="{EC15C4AC-A15D-423C-889A-E816C536D6D1}" presName="FourNodes_4" presStyleLbl="node1" presStyleIdx="3" presStyleCnt="4">
        <dgm:presLayoutVars>
          <dgm:bulletEnabled val="1"/>
        </dgm:presLayoutVars>
      </dgm:prSet>
      <dgm:spPr/>
      <dgm:t>
        <a:bodyPr/>
        <a:lstStyle/>
        <a:p>
          <a:endParaRPr lang="en-US"/>
        </a:p>
      </dgm:t>
    </dgm:pt>
    <dgm:pt modelId="{224BAF3C-78C1-412E-A81C-9E9E2FAB6C54}" type="pres">
      <dgm:prSet presAssocID="{EC15C4AC-A15D-423C-889A-E816C536D6D1}" presName="FourConn_1-2" presStyleLbl="fgAccFollowNode1" presStyleIdx="0" presStyleCnt="3">
        <dgm:presLayoutVars>
          <dgm:bulletEnabled val="1"/>
        </dgm:presLayoutVars>
      </dgm:prSet>
      <dgm:spPr/>
      <dgm:t>
        <a:bodyPr/>
        <a:lstStyle/>
        <a:p>
          <a:endParaRPr lang="en-US"/>
        </a:p>
      </dgm:t>
    </dgm:pt>
    <dgm:pt modelId="{7946C373-3C99-46D9-B341-8093FE6B1373}" type="pres">
      <dgm:prSet presAssocID="{EC15C4AC-A15D-423C-889A-E816C536D6D1}" presName="FourConn_2-3" presStyleLbl="fgAccFollowNode1" presStyleIdx="1" presStyleCnt="3">
        <dgm:presLayoutVars>
          <dgm:bulletEnabled val="1"/>
        </dgm:presLayoutVars>
      </dgm:prSet>
      <dgm:spPr/>
      <dgm:t>
        <a:bodyPr/>
        <a:lstStyle/>
        <a:p>
          <a:endParaRPr lang="en-US"/>
        </a:p>
      </dgm:t>
    </dgm:pt>
    <dgm:pt modelId="{12F18985-5C7F-4A1D-93BD-1EE8796486FF}" type="pres">
      <dgm:prSet presAssocID="{EC15C4AC-A15D-423C-889A-E816C536D6D1}" presName="FourConn_3-4" presStyleLbl="fgAccFollowNode1" presStyleIdx="2" presStyleCnt="3">
        <dgm:presLayoutVars>
          <dgm:bulletEnabled val="1"/>
        </dgm:presLayoutVars>
      </dgm:prSet>
      <dgm:spPr/>
      <dgm:t>
        <a:bodyPr/>
        <a:lstStyle/>
        <a:p>
          <a:endParaRPr lang="en-US"/>
        </a:p>
      </dgm:t>
    </dgm:pt>
    <dgm:pt modelId="{970AA0EA-E6BA-4BAE-99DF-104306CBA6F2}" type="pres">
      <dgm:prSet presAssocID="{EC15C4AC-A15D-423C-889A-E816C536D6D1}" presName="FourNodes_1_text" presStyleLbl="node1" presStyleIdx="3" presStyleCnt="4">
        <dgm:presLayoutVars>
          <dgm:bulletEnabled val="1"/>
        </dgm:presLayoutVars>
      </dgm:prSet>
      <dgm:spPr/>
      <dgm:t>
        <a:bodyPr/>
        <a:lstStyle/>
        <a:p>
          <a:endParaRPr lang="en-US"/>
        </a:p>
      </dgm:t>
    </dgm:pt>
    <dgm:pt modelId="{8D77EEF1-DC30-4ABE-84E5-5A8335616080}" type="pres">
      <dgm:prSet presAssocID="{EC15C4AC-A15D-423C-889A-E816C536D6D1}" presName="FourNodes_2_text" presStyleLbl="node1" presStyleIdx="3" presStyleCnt="4">
        <dgm:presLayoutVars>
          <dgm:bulletEnabled val="1"/>
        </dgm:presLayoutVars>
      </dgm:prSet>
      <dgm:spPr/>
      <dgm:t>
        <a:bodyPr/>
        <a:lstStyle/>
        <a:p>
          <a:endParaRPr lang="en-US"/>
        </a:p>
      </dgm:t>
    </dgm:pt>
    <dgm:pt modelId="{0B07A8FD-28AF-4A09-825A-C4F1558188A1}" type="pres">
      <dgm:prSet presAssocID="{EC15C4AC-A15D-423C-889A-E816C536D6D1}" presName="FourNodes_3_text" presStyleLbl="node1" presStyleIdx="3" presStyleCnt="4">
        <dgm:presLayoutVars>
          <dgm:bulletEnabled val="1"/>
        </dgm:presLayoutVars>
      </dgm:prSet>
      <dgm:spPr/>
      <dgm:t>
        <a:bodyPr/>
        <a:lstStyle/>
        <a:p>
          <a:endParaRPr lang="en-US"/>
        </a:p>
      </dgm:t>
    </dgm:pt>
    <dgm:pt modelId="{E18B14FE-AA06-4863-A6F9-48A7267ED0A0}" type="pres">
      <dgm:prSet presAssocID="{EC15C4AC-A15D-423C-889A-E816C536D6D1}" presName="FourNodes_4_text" presStyleLbl="node1" presStyleIdx="3" presStyleCnt="4">
        <dgm:presLayoutVars>
          <dgm:bulletEnabled val="1"/>
        </dgm:presLayoutVars>
      </dgm:prSet>
      <dgm:spPr/>
      <dgm:t>
        <a:bodyPr/>
        <a:lstStyle/>
        <a:p>
          <a:endParaRPr lang="en-US"/>
        </a:p>
      </dgm:t>
    </dgm:pt>
  </dgm:ptLst>
  <dgm:cxnLst>
    <dgm:cxn modelId="{04791595-FFEE-44D0-AEDB-9815F9A9A00A}" type="presOf" srcId="{8EEFC6A6-4913-4130-8393-F6D04DB86B56}" destId="{024EB9A6-0FA5-4401-BBBD-910349F751E0}" srcOrd="0" destOrd="0" presId="urn:microsoft.com/office/officeart/2005/8/layout/vProcess5"/>
    <dgm:cxn modelId="{90703754-C9CC-45B7-9DAF-56FB33BA61D3}" type="presOf" srcId="{05FB0767-D440-4235-8E7A-BEBC590987F4}" destId="{E18B14FE-AA06-4863-A6F9-48A7267ED0A0}" srcOrd="1" destOrd="0" presId="urn:microsoft.com/office/officeart/2005/8/layout/vProcess5"/>
    <dgm:cxn modelId="{E20D4E97-9A9F-4701-95A9-7B0850975459}" type="presOf" srcId="{8EEFC6A6-4913-4130-8393-F6D04DB86B56}" destId="{8D77EEF1-DC30-4ABE-84E5-5A8335616080}" srcOrd="1" destOrd="0" presId="urn:microsoft.com/office/officeart/2005/8/layout/vProcess5"/>
    <dgm:cxn modelId="{0300F355-F199-46F1-8BEA-D56302921B5D}" srcId="{EC15C4AC-A15D-423C-889A-E816C536D6D1}" destId="{9F2FBB75-1176-46BA-8CE9-9577BC48703E}" srcOrd="2" destOrd="0" parTransId="{CF8FE579-96B4-4015-8618-33108CE2FA70}" sibTransId="{B4F9A5E5-B47C-4625-A732-6F2FD41ED6E4}"/>
    <dgm:cxn modelId="{9BC19250-0480-48FB-B1D1-46396E93C5CF}" type="presOf" srcId="{EC15C4AC-A15D-423C-889A-E816C536D6D1}" destId="{39E14AEF-0C8E-4040-8FCF-3528A7E9854B}" srcOrd="0" destOrd="0" presId="urn:microsoft.com/office/officeart/2005/8/layout/vProcess5"/>
    <dgm:cxn modelId="{EE49FC3D-B31A-48A2-8F2F-6CD197C8CDBF}" type="presOf" srcId="{3B0347A8-2D02-4F24-9272-700DB1DCFF6E}" destId="{970AA0EA-E6BA-4BAE-99DF-104306CBA6F2}" srcOrd="1" destOrd="0" presId="urn:microsoft.com/office/officeart/2005/8/layout/vProcess5"/>
    <dgm:cxn modelId="{58D6DEB7-7123-4B5A-8E13-2F78FA461AED}" type="presOf" srcId="{05FB0767-D440-4235-8E7A-BEBC590987F4}" destId="{D484CA39-015E-453D-82FB-926B52E0AE15}" srcOrd="0" destOrd="0" presId="urn:microsoft.com/office/officeart/2005/8/layout/vProcess5"/>
    <dgm:cxn modelId="{1C51C1DC-0F5D-4492-AC95-F55D34F95E0D}" type="presOf" srcId="{5CD7A176-BCB6-4E57-8423-17C1BE5E61BC}" destId="{224BAF3C-78C1-412E-A81C-9E9E2FAB6C54}" srcOrd="0" destOrd="0" presId="urn:microsoft.com/office/officeart/2005/8/layout/vProcess5"/>
    <dgm:cxn modelId="{D079EAD1-0188-49FD-9E9A-83853E2FAF34}" srcId="{EC15C4AC-A15D-423C-889A-E816C536D6D1}" destId="{3B0347A8-2D02-4F24-9272-700DB1DCFF6E}" srcOrd="0" destOrd="0" parTransId="{BD466D42-C12C-4913-A361-6C22DE43F7ED}" sibTransId="{5CD7A176-BCB6-4E57-8423-17C1BE5E61BC}"/>
    <dgm:cxn modelId="{FAAEC2D6-6361-46F4-A668-01E366BA6630}" type="presOf" srcId="{64F5D686-B6ED-4C77-9AB8-345601BA957F}" destId="{7946C373-3C99-46D9-B341-8093FE6B1373}" srcOrd="0" destOrd="0" presId="urn:microsoft.com/office/officeart/2005/8/layout/vProcess5"/>
    <dgm:cxn modelId="{B8A25AAB-73BB-46E4-BAE8-6B1323588200}" type="presOf" srcId="{9F2FBB75-1176-46BA-8CE9-9577BC48703E}" destId="{52082F4F-31F2-40B3-B365-BB65A55226F8}" srcOrd="0" destOrd="0" presId="urn:microsoft.com/office/officeart/2005/8/layout/vProcess5"/>
    <dgm:cxn modelId="{CCB9515E-669E-4A4A-9486-328DE57200DB}" type="presOf" srcId="{B4F9A5E5-B47C-4625-A732-6F2FD41ED6E4}" destId="{12F18985-5C7F-4A1D-93BD-1EE8796486FF}" srcOrd="0" destOrd="0" presId="urn:microsoft.com/office/officeart/2005/8/layout/vProcess5"/>
    <dgm:cxn modelId="{2131AE65-7E0F-4E2C-9B81-DEA25090700B}" srcId="{EC15C4AC-A15D-423C-889A-E816C536D6D1}" destId="{8EEFC6A6-4913-4130-8393-F6D04DB86B56}" srcOrd="1" destOrd="0" parTransId="{0F2D361B-E40B-479C-9A55-E890F76817A4}" sibTransId="{64F5D686-B6ED-4C77-9AB8-345601BA957F}"/>
    <dgm:cxn modelId="{0609BDCD-87D3-48FE-84A2-C5A1BCA2A73B}" srcId="{EC15C4AC-A15D-423C-889A-E816C536D6D1}" destId="{05FB0767-D440-4235-8E7A-BEBC590987F4}" srcOrd="3" destOrd="0" parTransId="{59738486-57D8-451D-96B6-6893656AB72E}" sibTransId="{4479F3A7-4E2F-42E9-8CC0-908032A0004D}"/>
    <dgm:cxn modelId="{711133F2-8FC3-4E57-A67C-CE96259222A5}" type="presOf" srcId="{3B0347A8-2D02-4F24-9272-700DB1DCFF6E}" destId="{1BBBA703-D968-49BA-BF80-F8D8B217698E}" srcOrd="0" destOrd="0" presId="urn:microsoft.com/office/officeart/2005/8/layout/vProcess5"/>
    <dgm:cxn modelId="{66383B3C-22E2-477B-BABD-E942B9455929}" type="presOf" srcId="{9F2FBB75-1176-46BA-8CE9-9577BC48703E}" destId="{0B07A8FD-28AF-4A09-825A-C4F1558188A1}" srcOrd="1" destOrd="0" presId="urn:microsoft.com/office/officeart/2005/8/layout/vProcess5"/>
    <dgm:cxn modelId="{1D321649-0566-448E-B6E2-87447477C705}" type="presParOf" srcId="{39E14AEF-0C8E-4040-8FCF-3528A7E9854B}" destId="{48D1245C-B2AF-4096-B046-A30227FD0588}" srcOrd="0" destOrd="0" presId="urn:microsoft.com/office/officeart/2005/8/layout/vProcess5"/>
    <dgm:cxn modelId="{6D308649-A0CE-4E6C-BBB8-926D28FD77B9}" type="presParOf" srcId="{39E14AEF-0C8E-4040-8FCF-3528A7E9854B}" destId="{1BBBA703-D968-49BA-BF80-F8D8B217698E}" srcOrd="1" destOrd="0" presId="urn:microsoft.com/office/officeart/2005/8/layout/vProcess5"/>
    <dgm:cxn modelId="{425A7490-B8A3-46F5-BA27-61FE5BDCB97D}" type="presParOf" srcId="{39E14AEF-0C8E-4040-8FCF-3528A7E9854B}" destId="{024EB9A6-0FA5-4401-BBBD-910349F751E0}" srcOrd="2" destOrd="0" presId="urn:microsoft.com/office/officeart/2005/8/layout/vProcess5"/>
    <dgm:cxn modelId="{994AE578-B435-43CE-8160-30DAF68D9513}" type="presParOf" srcId="{39E14AEF-0C8E-4040-8FCF-3528A7E9854B}" destId="{52082F4F-31F2-40B3-B365-BB65A55226F8}" srcOrd="3" destOrd="0" presId="urn:microsoft.com/office/officeart/2005/8/layout/vProcess5"/>
    <dgm:cxn modelId="{3E84CA44-26E5-4FA4-9AD9-D82F0B5D1387}" type="presParOf" srcId="{39E14AEF-0C8E-4040-8FCF-3528A7E9854B}" destId="{D484CA39-015E-453D-82FB-926B52E0AE15}" srcOrd="4" destOrd="0" presId="urn:microsoft.com/office/officeart/2005/8/layout/vProcess5"/>
    <dgm:cxn modelId="{F4714198-3D02-49D3-AA38-CEE4EE1FD03E}" type="presParOf" srcId="{39E14AEF-0C8E-4040-8FCF-3528A7E9854B}" destId="{224BAF3C-78C1-412E-A81C-9E9E2FAB6C54}" srcOrd="5" destOrd="0" presId="urn:microsoft.com/office/officeart/2005/8/layout/vProcess5"/>
    <dgm:cxn modelId="{CB9FF22E-83E8-4A6A-AB11-CE2B100542A5}" type="presParOf" srcId="{39E14AEF-0C8E-4040-8FCF-3528A7E9854B}" destId="{7946C373-3C99-46D9-B341-8093FE6B1373}" srcOrd="6" destOrd="0" presId="urn:microsoft.com/office/officeart/2005/8/layout/vProcess5"/>
    <dgm:cxn modelId="{D9D0AB1B-DE68-4D53-B93A-086F2371C078}" type="presParOf" srcId="{39E14AEF-0C8E-4040-8FCF-3528A7E9854B}" destId="{12F18985-5C7F-4A1D-93BD-1EE8796486FF}" srcOrd="7" destOrd="0" presId="urn:microsoft.com/office/officeart/2005/8/layout/vProcess5"/>
    <dgm:cxn modelId="{350D46B9-77AA-442E-A33B-D6405C119FF0}" type="presParOf" srcId="{39E14AEF-0C8E-4040-8FCF-3528A7E9854B}" destId="{970AA0EA-E6BA-4BAE-99DF-104306CBA6F2}" srcOrd="8" destOrd="0" presId="urn:microsoft.com/office/officeart/2005/8/layout/vProcess5"/>
    <dgm:cxn modelId="{063A33C7-51F1-495E-A8BB-A87C8815A067}" type="presParOf" srcId="{39E14AEF-0C8E-4040-8FCF-3528A7E9854B}" destId="{8D77EEF1-DC30-4ABE-84E5-5A8335616080}" srcOrd="9" destOrd="0" presId="urn:microsoft.com/office/officeart/2005/8/layout/vProcess5"/>
    <dgm:cxn modelId="{8D55949C-4FD8-4CE6-9E76-B623888C88A3}" type="presParOf" srcId="{39E14AEF-0C8E-4040-8FCF-3528A7E9854B}" destId="{0B07A8FD-28AF-4A09-825A-C4F1558188A1}" srcOrd="10" destOrd="0" presId="urn:microsoft.com/office/officeart/2005/8/layout/vProcess5"/>
    <dgm:cxn modelId="{638A1454-D0A9-472A-BE45-0DC32DBCB657}" type="presParOf" srcId="{39E14AEF-0C8E-4040-8FCF-3528A7E9854B}" destId="{E18B14FE-AA06-4863-A6F9-48A7267ED0A0}"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BBA703-D968-49BA-BF80-F8D8B217698E}">
      <dsp:nvSpPr>
        <dsp:cNvPr id="0" name=""/>
        <dsp:cNvSpPr/>
      </dsp:nvSpPr>
      <dsp:spPr>
        <a:xfrm>
          <a:off x="0" y="0"/>
          <a:ext cx="4919980" cy="80141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buClrTx/>
            <a:buSzTx/>
            <a:buFont typeface="Arial" panose="020B0604020202020204" pitchFamily="34" charset="0"/>
            <a:buChar char="•"/>
          </a:pPr>
          <a:r>
            <a:rPr lang="en-GB" sz="1500" kern="1200">
              <a:cs typeface="Arial"/>
            </a:rPr>
            <a:t>Download the </a:t>
          </a:r>
          <a:r>
            <a:rPr lang="en-GB" sz="1500" kern="1200"/>
            <a:t>Strengthening Communities Funding Guidelines</a:t>
          </a:r>
        </a:p>
      </dsp:txBody>
      <dsp:txXfrm>
        <a:off x="23473" y="23473"/>
        <a:ext cx="3987473" cy="754466"/>
      </dsp:txXfrm>
    </dsp:sp>
    <dsp:sp modelId="{024EB9A6-0FA5-4401-BBBD-910349F751E0}">
      <dsp:nvSpPr>
        <dsp:cNvPr id="0" name=""/>
        <dsp:cNvSpPr/>
      </dsp:nvSpPr>
      <dsp:spPr>
        <a:xfrm>
          <a:off x="412048" y="947123"/>
          <a:ext cx="4919980" cy="80141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buClrTx/>
            <a:buSzTx/>
            <a:buFont typeface="Arial" panose="020B0604020202020204" pitchFamily="34" charset="0"/>
            <a:buChar char="•"/>
          </a:pPr>
          <a:r>
            <a:rPr lang="en-GB" sz="1500" kern="1200">
              <a:cs typeface="Arial"/>
            </a:rPr>
            <a:t>Use links in Guidelines to check your postcode using the Indices of Multiple Deprivation links in the Funding Guidelines</a:t>
          </a:r>
          <a:r>
            <a:rPr lang="en-GB" sz="1500" kern="1200">
              <a:latin typeface="Calibri Light" panose="020F0302020204030204"/>
              <a:cs typeface="Arial"/>
            </a:rPr>
            <a:t> </a:t>
          </a:r>
          <a:endParaRPr lang="en-GB" sz="1500" kern="1200"/>
        </a:p>
      </dsp:txBody>
      <dsp:txXfrm>
        <a:off x="435521" y="970596"/>
        <a:ext cx="3940067" cy="754466"/>
      </dsp:txXfrm>
    </dsp:sp>
    <dsp:sp modelId="{52082F4F-31F2-40B3-B365-BB65A55226F8}">
      <dsp:nvSpPr>
        <dsp:cNvPr id="0" name=""/>
        <dsp:cNvSpPr/>
      </dsp:nvSpPr>
      <dsp:spPr>
        <a:xfrm>
          <a:off x="817946" y="1894247"/>
          <a:ext cx="4919980" cy="80141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GB" sz="1500" kern="1200">
              <a:latin typeface="Calibri Light" panose="020F0302020204030204"/>
              <a:cs typeface="Arial"/>
            </a:rPr>
            <a:t>Complete eligibility quiz to confirm you meet our criteria</a:t>
          </a:r>
        </a:p>
      </dsp:txBody>
      <dsp:txXfrm>
        <a:off x="841419" y="1917720"/>
        <a:ext cx="3946217" cy="754466"/>
      </dsp:txXfrm>
    </dsp:sp>
    <dsp:sp modelId="{D484CA39-015E-453D-82FB-926B52E0AE15}">
      <dsp:nvSpPr>
        <dsp:cNvPr id="0" name=""/>
        <dsp:cNvSpPr/>
      </dsp:nvSpPr>
      <dsp:spPr>
        <a:xfrm>
          <a:off x="1229994" y="2841370"/>
          <a:ext cx="4919980" cy="80141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GB" sz="1500" kern="1200">
              <a:latin typeface="Calibri Light" panose="020F0302020204030204"/>
            </a:rPr>
            <a:t>Make an application using our online application form.</a:t>
          </a:r>
          <a:endParaRPr lang="en-GB" sz="1500" kern="1200"/>
        </a:p>
      </dsp:txBody>
      <dsp:txXfrm>
        <a:off x="1253467" y="2864843"/>
        <a:ext cx="3940067" cy="754466"/>
      </dsp:txXfrm>
    </dsp:sp>
    <dsp:sp modelId="{224BAF3C-78C1-412E-A81C-9E9E2FAB6C54}">
      <dsp:nvSpPr>
        <dsp:cNvPr id="0" name=""/>
        <dsp:cNvSpPr/>
      </dsp:nvSpPr>
      <dsp:spPr>
        <a:xfrm>
          <a:off x="4399062" y="613808"/>
          <a:ext cx="520917" cy="520917"/>
        </a:xfrm>
        <a:prstGeom prst="downArrow">
          <a:avLst>
            <a:gd name="adj1" fmla="val 55000"/>
            <a:gd name="adj2" fmla="val 45000"/>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en-GB" sz="2300" kern="1200"/>
        </a:p>
      </dsp:txBody>
      <dsp:txXfrm>
        <a:off x="4516268" y="613808"/>
        <a:ext cx="286505" cy="391990"/>
      </dsp:txXfrm>
    </dsp:sp>
    <dsp:sp modelId="{7946C373-3C99-46D9-B341-8093FE6B1373}">
      <dsp:nvSpPr>
        <dsp:cNvPr id="0" name=""/>
        <dsp:cNvSpPr/>
      </dsp:nvSpPr>
      <dsp:spPr>
        <a:xfrm>
          <a:off x="4811110" y="1560932"/>
          <a:ext cx="520917" cy="520917"/>
        </a:xfrm>
        <a:prstGeom prst="downArrow">
          <a:avLst>
            <a:gd name="adj1" fmla="val 55000"/>
            <a:gd name="adj2" fmla="val 45000"/>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en-GB" sz="2300" kern="1200"/>
        </a:p>
      </dsp:txBody>
      <dsp:txXfrm>
        <a:off x="4928316" y="1560932"/>
        <a:ext cx="286505" cy="391990"/>
      </dsp:txXfrm>
    </dsp:sp>
    <dsp:sp modelId="{12F18985-5C7F-4A1D-93BD-1EE8796486FF}">
      <dsp:nvSpPr>
        <dsp:cNvPr id="0" name=""/>
        <dsp:cNvSpPr/>
      </dsp:nvSpPr>
      <dsp:spPr>
        <a:xfrm>
          <a:off x="5217008" y="2508056"/>
          <a:ext cx="520917" cy="520917"/>
        </a:xfrm>
        <a:prstGeom prst="downArrow">
          <a:avLst>
            <a:gd name="adj1" fmla="val 55000"/>
            <a:gd name="adj2" fmla="val 45000"/>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en-GB" sz="2300" kern="1200"/>
        </a:p>
      </dsp:txBody>
      <dsp:txXfrm>
        <a:off x="5334214" y="2508056"/>
        <a:ext cx="286505" cy="39199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EE53EEF-EFB7-4F53-AA2F-7F96E63ECD2A}" type="datetimeFigureOut">
              <a:rPr lang="en-GB" smtClean="0"/>
              <a:t>24/09/2021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68661EC-D916-4742-B9B9-E7895B0C3BE1}" type="slidenum">
              <a:rPr lang="en-GB" smtClean="0"/>
              <a:t>‹#›</a:t>
            </a:fld>
            <a:endParaRPr lang="en-GB"/>
          </a:p>
        </p:txBody>
      </p:sp>
    </p:spTree>
    <p:extLst>
      <p:ext uri="{BB962C8B-B14F-4D97-AF65-F5344CB8AC3E}">
        <p14:creationId xmlns:p14="http://schemas.microsoft.com/office/powerpoint/2010/main" val="3853967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8661EC-D916-4742-B9B9-E7895B0C3BE1}" type="slidenum">
              <a:rPr lang="en-GB" smtClean="0"/>
              <a:t>6</a:t>
            </a:fld>
            <a:endParaRPr lang="en-GB"/>
          </a:p>
        </p:txBody>
      </p:sp>
    </p:spTree>
    <p:extLst>
      <p:ext uri="{BB962C8B-B14F-4D97-AF65-F5344CB8AC3E}">
        <p14:creationId xmlns:p14="http://schemas.microsoft.com/office/powerpoint/2010/main" val="2062432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640A6-23C4-4DB0-8217-DDB3E4C5E3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E4825A8-6CA7-488A-80CE-F04577E37D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0994199-19ED-4376-A48F-1F49374B916B}"/>
              </a:ext>
            </a:extLst>
          </p:cNvPr>
          <p:cNvSpPr>
            <a:spLocks noGrp="1"/>
          </p:cNvSpPr>
          <p:nvPr>
            <p:ph type="dt" sz="half" idx="10"/>
          </p:nvPr>
        </p:nvSpPr>
        <p:spPr/>
        <p:txBody>
          <a:bodyPr/>
          <a:lstStyle/>
          <a:p>
            <a:fld id="{416AF275-C435-436C-82E9-5FFEDFD23FBE}" type="datetimeFigureOut">
              <a:rPr lang="en-GB" smtClean="0"/>
              <a:t>24/09/2021</a:t>
            </a:fld>
            <a:endParaRPr lang="en-GB"/>
          </a:p>
        </p:txBody>
      </p:sp>
      <p:sp>
        <p:nvSpPr>
          <p:cNvPr id="5" name="Footer Placeholder 4">
            <a:extLst>
              <a:ext uri="{FF2B5EF4-FFF2-40B4-BE49-F238E27FC236}">
                <a16:creationId xmlns:a16="http://schemas.microsoft.com/office/drawing/2014/main" id="{8FB27A27-B59B-41AA-B75B-7ADDDC9874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FE0D1A-E3BC-4490-8895-2708249E9083}"/>
              </a:ext>
            </a:extLst>
          </p:cNvPr>
          <p:cNvSpPr>
            <a:spLocks noGrp="1"/>
          </p:cNvSpPr>
          <p:nvPr>
            <p:ph type="sldNum" sz="quarter" idx="12"/>
          </p:nvPr>
        </p:nvSpPr>
        <p:spPr/>
        <p:txBody>
          <a:bodyPr/>
          <a:lstStyle/>
          <a:p>
            <a:fld id="{A91F442B-9566-44EC-9B55-8820F069CB46}" type="slidenum">
              <a:rPr lang="en-GB" smtClean="0"/>
              <a:t>‹#›</a:t>
            </a:fld>
            <a:endParaRPr lang="en-GB"/>
          </a:p>
        </p:txBody>
      </p:sp>
    </p:spTree>
    <p:extLst>
      <p:ext uri="{BB962C8B-B14F-4D97-AF65-F5344CB8AC3E}">
        <p14:creationId xmlns:p14="http://schemas.microsoft.com/office/powerpoint/2010/main" val="3146587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B2E97-FFFA-4767-B3DB-278A9E89B86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E90CB7C-9CEE-42CB-BBE0-35930F0C13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0D7BBA-C040-4B85-96CE-F0761A3CF602}"/>
              </a:ext>
            </a:extLst>
          </p:cNvPr>
          <p:cNvSpPr>
            <a:spLocks noGrp="1"/>
          </p:cNvSpPr>
          <p:nvPr>
            <p:ph type="dt" sz="half" idx="10"/>
          </p:nvPr>
        </p:nvSpPr>
        <p:spPr/>
        <p:txBody>
          <a:bodyPr/>
          <a:lstStyle/>
          <a:p>
            <a:fld id="{416AF275-C435-436C-82E9-5FFEDFD23FBE}" type="datetimeFigureOut">
              <a:rPr lang="en-GB" smtClean="0"/>
              <a:t>24/09/2021</a:t>
            </a:fld>
            <a:endParaRPr lang="en-GB"/>
          </a:p>
        </p:txBody>
      </p:sp>
      <p:sp>
        <p:nvSpPr>
          <p:cNvPr id="5" name="Footer Placeholder 4">
            <a:extLst>
              <a:ext uri="{FF2B5EF4-FFF2-40B4-BE49-F238E27FC236}">
                <a16:creationId xmlns:a16="http://schemas.microsoft.com/office/drawing/2014/main" id="{48A4EDA9-226A-49C1-9233-B8DCA21C61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352EB0-2582-4FAD-8046-32F9355141EF}"/>
              </a:ext>
            </a:extLst>
          </p:cNvPr>
          <p:cNvSpPr>
            <a:spLocks noGrp="1"/>
          </p:cNvSpPr>
          <p:nvPr>
            <p:ph type="sldNum" sz="quarter" idx="12"/>
          </p:nvPr>
        </p:nvSpPr>
        <p:spPr/>
        <p:txBody>
          <a:bodyPr/>
          <a:lstStyle/>
          <a:p>
            <a:fld id="{A91F442B-9566-44EC-9B55-8820F069CB46}" type="slidenum">
              <a:rPr lang="en-GB" smtClean="0"/>
              <a:t>‹#›</a:t>
            </a:fld>
            <a:endParaRPr lang="en-GB"/>
          </a:p>
        </p:txBody>
      </p:sp>
    </p:spTree>
    <p:extLst>
      <p:ext uri="{BB962C8B-B14F-4D97-AF65-F5344CB8AC3E}">
        <p14:creationId xmlns:p14="http://schemas.microsoft.com/office/powerpoint/2010/main" val="1604453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27DA58-1168-4D30-A914-5CC2390F95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EC8F8F3-9544-4C4D-B5B0-6C83C93BD7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EE95E2-38A1-46D9-B14A-426DABF5274D}"/>
              </a:ext>
            </a:extLst>
          </p:cNvPr>
          <p:cNvSpPr>
            <a:spLocks noGrp="1"/>
          </p:cNvSpPr>
          <p:nvPr>
            <p:ph type="dt" sz="half" idx="10"/>
          </p:nvPr>
        </p:nvSpPr>
        <p:spPr/>
        <p:txBody>
          <a:bodyPr/>
          <a:lstStyle/>
          <a:p>
            <a:fld id="{416AF275-C435-436C-82E9-5FFEDFD23FBE}" type="datetimeFigureOut">
              <a:rPr lang="en-GB" smtClean="0"/>
              <a:t>24/09/2021</a:t>
            </a:fld>
            <a:endParaRPr lang="en-GB"/>
          </a:p>
        </p:txBody>
      </p:sp>
      <p:sp>
        <p:nvSpPr>
          <p:cNvPr id="5" name="Footer Placeholder 4">
            <a:extLst>
              <a:ext uri="{FF2B5EF4-FFF2-40B4-BE49-F238E27FC236}">
                <a16:creationId xmlns:a16="http://schemas.microsoft.com/office/drawing/2014/main" id="{81819B56-43A4-4386-9F40-4866047773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DD7203-7272-4F26-A076-CA6A4B298CA6}"/>
              </a:ext>
            </a:extLst>
          </p:cNvPr>
          <p:cNvSpPr>
            <a:spLocks noGrp="1"/>
          </p:cNvSpPr>
          <p:nvPr>
            <p:ph type="sldNum" sz="quarter" idx="12"/>
          </p:nvPr>
        </p:nvSpPr>
        <p:spPr/>
        <p:txBody>
          <a:bodyPr/>
          <a:lstStyle/>
          <a:p>
            <a:fld id="{A91F442B-9566-44EC-9B55-8820F069CB46}" type="slidenum">
              <a:rPr lang="en-GB" smtClean="0"/>
              <a:t>‹#›</a:t>
            </a:fld>
            <a:endParaRPr lang="en-GB"/>
          </a:p>
        </p:txBody>
      </p:sp>
    </p:spTree>
    <p:extLst>
      <p:ext uri="{BB962C8B-B14F-4D97-AF65-F5344CB8AC3E}">
        <p14:creationId xmlns:p14="http://schemas.microsoft.com/office/powerpoint/2010/main" val="3171194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B60F9-C6AA-4C43-AA1C-B064AB010BA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115B6D8-17A1-4876-BE83-8EB55276A3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99707F-C6B8-467D-984C-2DF518028488}"/>
              </a:ext>
            </a:extLst>
          </p:cNvPr>
          <p:cNvSpPr>
            <a:spLocks noGrp="1"/>
          </p:cNvSpPr>
          <p:nvPr>
            <p:ph type="dt" sz="half" idx="10"/>
          </p:nvPr>
        </p:nvSpPr>
        <p:spPr/>
        <p:txBody>
          <a:bodyPr/>
          <a:lstStyle/>
          <a:p>
            <a:fld id="{416AF275-C435-436C-82E9-5FFEDFD23FBE}" type="datetimeFigureOut">
              <a:rPr lang="en-GB" smtClean="0"/>
              <a:t>24/09/2021</a:t>
            </a:fld>
            <a:endParaRPr lang="en-GB"/>
          </a:p>
        </p:txBody>
      </p:sp>
      <p:sp>
        <p:nvSpPr>
          <p:cNvPr id="5" name="Footer Placeholder 4">
            <a:extLst>
              <a:ext uri="{FF2B5EF4-FFF2-40B4-BE49-F238E27FC236}">
                <a16:creationId xmlns:a16="http://schemas.microsoft.com/office/drawing/2014/main" id="{BC126898-B5E1-4D5B-93D4-6FFB218A4F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CEC8-1033-473B-A10E-575CFFA5A723}"/>
              </a:ext>
            </a:extLst>
          </p:cNvPr>
          <p:cNvSpPr>
            <a:spLocks noGrp="1"/>
          </p:cNvSpPr>
          <p:nvPr>
            <p:ph type="sldNum" sz="quarter" idx="12"/>
          </p:nvPr>
        </p:nvSpPr>
        <p:spPr/>
        <p:txBody>
          <a:bodyPr/>
          <a:lstStyle/>
          <a:p>
            <a:fld id="{A91F442B-9566-44EC-9B55-8820F069CB46}" type="slidenum">
              <a:rPr lang="en-GB" smtClean="0"/>
              <a:t>‹#›</a:t>
            </a:fld>
            <a:endParaRPr lang="en-GB"/>
          </a:p>
        </p:txBody>
      </p:sp>
    </p:spTree>
    <p:extLst>
      <p:ext uri="{BB962C8B-B14F-4D97-AF65-F5344CB8AC3E}">
        <p14:creationId xmlns:p14="http://schemas.microsoft.com/office/powerpoint/2010/main" val="1489503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DE5AA-75AE-4A15-80B0-7368518D7C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C7CA5AE-C3C3-492C-A8F7-3E42FD44B4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1441CB-7CA6-4E64-9D8C-31AA1C0DB85A}"/>
              </a:ext>
            </a:extLst>
          </p:cNvPr>
          <p:cNvSpPr>
            <a:spLocks noGrp="1"/>
          </p:cNvSpPr>
          <p:nvPr>
            <p:ph type="dt" sz="half" idx="10"/>
          </p:nvPr>
        </p:nvSpPr>
        <p:spPr/>
        <p:txBody>
          <a:bodyPr/>
          <a:lstStyle/>
          <a:p>
            <a:fld id="{416AF275-C435-436C-82E9-5FFEDFD23FBE}" type="datetimeFigureOut">
              <a:rPr lang="en-GB" smtClean="0"/>
              <a:t>24/09/2021</a:t>
            </a:fld>
            <a:endParaRPr lang="en-GB"/>
          </a:p>
        </p:txBody>
      </p:sp>
      <p:sp>
        <p:nvSpPr>
          <p:cNvPr id="5" name="Footer Placeholder 4">
            <a:extLst>
              <a:ext uri="{FF2B5EF4-FFF2-40B4-BE49-F238E27FC236}">
                <a16:creationId xmlns:a16="http://schemas.microsoft.com/office/drawing/2014/main" id="{DE85F2FD-800A-4D71-9116-B7D2911BB8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360152-AE13-4D41-B6D6-E8E50373F91C}"/>
              </a:ext>
            </a:extLst>
          </p:cNvPr>
          <p:cNvSpPr>
            <a:spLocks noGrp="1"/>
          </p:cNvSpPr>
          <p:nvPr>
            <p:ph type="sldNum" sz="quarter" idx="12"/>
          </p:nvPr>
        </p:nvSpPr>
        <p:spPr/>
        <p:txBody>
          <a:bodyPr/>
          <a:lstStyle/>
          <a:p>
            <a:fld id="{A91F442B-9566-44EC-9B55-8820F069CB46}" type="slidenum">
              <a:rPr lang="en-GB" smtClean="0"/>
              <a:t>‹#›</a:t>
            </a:fld>
            <a:endParaRPr lang="en-GB"/>
          </a:p>
        </p:txBody>
      </p:sp>
    </p:spTree>
    <p:extLst>
      <p:ext uri="{BB962C8B-B14F-4D97-AF65-F5344CB8AC3E}">
        <p14:creationId xmlns:p14="http://schemas.microsoft.com/office/powerpoint/2010/main" val="2061169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A8362-A098-4595-A86A-0A31508914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21CFFA7-0457-486B-84F3-50DCD79B38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4837AF8-0FB5-4BD9-8CDE-3BBDFDE51C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1974657-216A-4EA0-B26E-A47C5AB2A174}"/>
              </a:ext>
            </a:extLst>
          </p:cNvPr>
          <p:cNvSpPr>
            <a:spLocks noGrp="1"/>
          </p:cNvSpPr>
          <p:nvPr>
            <p:ph type="dt" sz="half" idx="10"/>
          </p:nvPr>
        </p:nvSpPr>
        <p:spPr/>
        <p:txBody>
          <a:bodyPr/>
          <a:lstStyle/>
          <a:p>
            <a:fld id="{416AF275-C435-436C-82E9-5FFEDFD23FBE}" type="datetimeFigureOut">
              <a:rPr lang="en-GB" smtClean="0"/>
              <a:t>24/09/2021</a:t>
            </a:fld>
            <a:endParaRPr lang="en-GB"/>
          </a:p>
        </p:txBody>
      </p:sp>
      <p:sp>
        <p:nvSpPr>
          <p:cNvPr id="6" name="Footer Placeholder 5">
            <a:extLst>
              <a:ext uri="{FF2B5EF4-FFF2-40B4-BE49-F238E27FC236}">
                <a16:creationId xmlns:a16="http://schemas.microsoft.com/office/drawing/2014/main" id="{F1B42D63-C9FA-495A-BD52-6DD8366483B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B43F344-F3BE-42E8-8E67-A9B19536BA6C}"/>
              </a:ext>
            </a:extLst>
          </p:cNvPr>
          <p:cNvSpPr>
            <a:spLocks noGrp="1"/>
          </p:cNvSpPr>
          <p:nvPr>
            <p:ph type="sldNum" sz="quarter" idx="12"/>
          </p:nvPr>
        </p:nvSpPr>
        <p:spPr/>
        <p:txBody>
          <a:bodyPr/>
          <a:lstStyle/>
          <a:p>
            <a:fld id="{A91F442B-9566-44EC-9B55-8820F069CB46}" type="slidenum">
              <a:rPr lang="en-GB" smtClean="0"/>
              <a:t>‹#›</a:t>
            </a:fld>
            <a:endParaRPr lang="en-GB"/>
          </a:p>
        </p:txBody>
      </p:sp>
    </p:spTree>
    <p:extLst>
      <p:ext uri="{BB962C8B-B14F-4D97-AF65-F5344CB8AC3E}">
        <p14:creationId xmlns:p14="http://schemas.microsoft.com/office/powerpoint/2010/main" val="173699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A7B6E-F992-4288-BC1E-5BCECC68A8D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82475B9-9383-461C-B0C3-57446EF232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809B20-1A5D-4F4A-8947-9CA728BC62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6AE9301-6953-4D92-92C1-DAB405859D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150274-B4C5-4BD9-9C6F-82C2E2449A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1DEF2DD-F084-489E-8199-4B22DB1207C0}"/>
              </a:ext>
            </a:extLst>
          </p:cNvPr>
          <p:cNvSpPr>
            <a:spLocks noGrp="1"/>
          </p:cNvSpPr>
          <p:nvPr>
            <p:ph type="dt" sz="half" idx="10"/>
          </p:nvPr>
        </p:nvSpPr>
        <p:spPr/>
        <p:txBody>
          <a:bodyPr/>
          <a:lstStyle/>
          <a:p>
            <a:fld id="{416AF275-C435-436C-82E9-5FFEDFD23FBE}" type="datetimeFigureOut">
              <a:rPr lang="en-GB" smtClean="0"/>
              <a:t>24/09/2021</a:t>
            </a:fld>
            <a:endParaRPr lang="en-GB"/>
          </a:p>
        </p:txBody>
      </p:sp>
      <p:sp>
        <p:nvSpPr>
          <p:cNvPr id="8" name="Footer Placeholder 7">
            <a:extLst>
              <a:ext uri="{FF2B5EF4-FFF2-40B4-BE49-F238E27FC236}">
                <a16:creationId xmlns:a16="http://schemas.microsoft.com/office/drawing/2014/main" id="{6FF5A019-EE4C-48BF-B973-C34BA9CE6E0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8EC3978-C0CC-4391-89B3-9BD53D4F69C7}"/>
              </a:ext>
            </a:extLst>
          </p:cNvPr>
          <p:cNvSpPr>
            <a:spLocks noGrp="1"/>
          </p:cNvSpPr>
          <p:nvPr>
            <p:ph type="sldNum" sz="quarter" idx="12"/>
          </p:nvPr>
        </p:nvSpPr>
        <p:spPr/>
        <p:txBody>
          <a:bodyPr/>
          <a:lstStyle/>
          <a:p>
            <a:fld id="{A91F442B-9566-44EC-9B55-8820F069CB46}" type="slidenum">
              <a:rPr lang="en-GB" smtClean="0"/>
              <a:t>‹#›</a:t>
            </a:fld>
            <a:endParaRPr lang="en-GB"/>
          </a:p>
        </p:txBody>
      </p:sp>
    </p:spTree>
    <p:extLst>
      <p:ext uri="{BB962C8B-B14F-4D97-AF65-F5344CB8AC3E}">
        <p14:creationId xmlns:p14="http://schemas.microsoft.com/office/powerpoint/2010/main" val="196087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9C6BE-69BA-4762-8D53-1AB3013905E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804ECAD-1A5E-4758-AFB4-4A41E73C309A}"/>
              </a:ext>
            </a:extLst>
          </p:cNvPr>
          <p:cNvSpPr>
            <a:spLocks noGrp="1"/>
          </p:cNvSpPr>
          <p:nvPr>
            <p:ph type="dt" sz="half" idx="10"/>
          </p:nvPr>
        </p:nvSpPr>
        <p:spPr/>
        <p:txBody>
          <a:bodyPr/>
          <a:lstStyle/>
          <a:p>
            <a:fld id="{416AF275-C435-436C-82E9-5FFEDFD23FBE}" type="datetimeFigureOut">
              <a:rPr lang="en-GB" smtClean="0"/>
              <a:t>24/09/2021</a:t>
            </a:fld>
            <a:endParaRPr lang="en-GB"/>
          </a:p>
        </p:txBody>
      </p:sp>
      <p:sp>
        <p:nvSpPr>
          <p:cNvPr id="4" name="Footer Placeholder 3">
            <a:extLst>
              <a:ext uri="{FF2B5EF4-FFF2-40B4-BE49-F238E27FC236}">
                <a16:creationId xmlns:a16="http://schemas.microsoft.com/office/drawing/2014/main" id="{0926664C-5154-45A0-A70A-4B148E29A07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FA99B7C-A6BF-4CBE-952F-4A37F77E1D22}"/>
              </a:ext>
            </a:extLst>
          </p:cNvPr>
          <p:cNvSpPr>
            <a:spLocks noGrp="1"/>
          </p:cNvSpPr>
          <p:nvPr>
            <p:ph type="sldNum" sz="quarter" idx="12"/>
          </p:nvPr>
        </p:nvSpPr>
        <p:spPr/>
        <p:txBody>
          <a:bodyPr/>
          <a:lstStyle/>
          <a:p>
            <a:fld id="{A91F442B-9566-44EC-9B55-8820F069CB46}" type="slidenum">
              <a:rPr lang="en-GB" smtClean="0"/>
              <a:t>‹#›</a:t>
            </a:fld>
            <a:endParaRPr lang="en-GB"/>
          </a:p>
        </p:txBody>
      </p:sp>
    </p:spTree>
    <p:extLst>
      <p:ext uri="{BB962C8B-B14F-4D97-AF65-F5344CB8AC3E}">
        <p14:creationId xmlns:p14="http://schemas.microsoft.com/office/powerpoint/2010/main" val="1656811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AFCE77-1926-41EF-931C-BF55E45AE084}"/>
              </a:ext>
            </a:extLst>
          </p:cNvPr>
          <p:cNvSpPr>
            <a:spLocks noGrp="1"/>
          </p:cNvSpPr>
          <p:nvPr>
            <p:ph type="dt" sz="half" idx="10"/>
          </p:nvPr>
        </p:nvSpPr>
        <p:spPr/>
        <p:txBody>
          <a:bodyPr/>
          <a:lstStyle/>
          <a:p>
            <a:fld id="{416AF275-C435-436C-82E9-5FFEDFD23FBE}" type="datetimeFigureOut">
              <a:rPr lang="en-GB" smtClean="0"/>
              <a:t>24/09/2021</a:t>
            </a:fld>
            <a:endParaRPr lang="en-GB"/>
          </a:p>
        </p:txBody>
      </p:sp>
      <p:sp>
        <p:nvSpPr>
          <p:cNvPr id="3" name="Footer Placeholder 2">
            <a:extLst>
              <a:ext uri="{FF2B5EF4-FFF2-40B4-BE49-F238E27FC236}">
                <a16:creationId xmlns:a16="http://schemas.microsoft.com/office/drawing/2014/main" id="{8543DE19-963B-4E80-AAD4-3EF5504F3F5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B20A6C-B944-45FC-BD91-63DCA55B5013}"/>
              </a:ext>
            </a:extLst>
          </p:cNvPr>
          <p:cNvSpPr>
            <a:spLocks noGrp="1"/>
          </p:cNvSpPr>
          <p:nvPr>
            <p:ph type="sldNum" sz="quarter" idx="12"/>
          </p:nvPr>
        </p:nvSpPr>
        <p:spPr/>
        <p:txBody>
          <a:bodyPr/>
          <a:lstStyle/>
          <a:p>
            <a:fld id="{A91F442B-9566-44EC-9B55-8820F069CB46}" type="slidenum">
              <a:rPr lang="en-GB" smtClean="0"/>
              <a:t>‹#›</a:t>
            </a:fld>
            <a:endParaRPr lang="en-GB"/>
          </a:p>
        </p:txBody>
      </p:sp>
    </p:spTree>
    <p:extLst>
      <p:ext uri="{BB962C8B-B14F-4D97-AF65-F5344CB8AC3E}">
        <p14:creationId xmlns:p14="http://schemas.microsoft.com/office/powerpoint/2010/main" val="1636887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CB627-C239-4846-B64B-186BB00761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A69670A-DB22-4507-B0CB-6312344535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17735C5-B783-4A13-A702-85FDC2934C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8A7BC9-A751-4262-BF1A-63552F7BA97F}"/>
              </a:ext>
            </a:extLst>
          </p:cNvPr>
          <p:cNvSpPr>
            <a:spLocks noGrp="1"/>
          </p:cNvSpPr>
          <p:nvPr>
            <p:ph type="dt" sz="half" idx="10"/>
          </p:nvPr>
        </p:nvSpPr>
        <p:spPr/>
        <p:txBody>
          <a:bodyPr/>
          <a:lstStyle/>
          <a:p>
            <a:fld id="{416AF275-C435-436C-82E9-5FFEDFD23FBE}" type="datetimeFigureOut">
              <a:rPr lang="en-GB" smtClean="0"/>
              <a:t>24/09/2021</a:t>
            </a:fld>
            <a:endParaRPr lang="en-GB"/>
          </a:p>
        </p:txBody>
      </p:sp>
      <p:sp>
        <p:nvSpPr>
          <p:cNvPr id="6" name="Footer Placeholder 5">
            <a:extLst>
              <a:ext uri="{FF2B5EF4-FFF2-40B4-BE49-F238E27FC236}">
                <a16:creationId xmlns:a16="http://schemas.microsoft.com/office/drawing/2014/main" id="{E0A8BD00-C2F9-49C1-A27A-49FDD10D9D7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24606D-2783-43E0-AEB6-0C6408260011}"/>
              </a:ext>
            </a:extLst>
          </p:cNvPr>
          <p:cNvSpPr>
            <a:spLocks noGrp="1"/>
          </p:cNvSpPr>
          <p:nvPr>
            <p:ph type="sldNum" sz="quarter" idx="12"/>
          </p:nvPr>
        </p:nvSpPr>
        <p:spPr/>
        <p:txBody>
          <a:bodyPr/>
          <a:lstStyle/>
          <a:p>
            <a:fld id="{A91F442B-9566-44EC-9B55-8820F069CB46}" type="slidenum">
              <a:rPr lang="en-GB" smtClean="0"/>
              <a:t>‹#›</a:t>
            </a:fld>
            <a:endParaRPr lang="en-GB"/>
          </a:p>
        </p:txBody>
      </p:sp>
    </p:spTree>
    <p:extLst>
      <p:ext uri="{BB962C8B-B14F-4D97-AF65-F5344CB8AC3E}">
        <p14:creationId xmlns:p14="http://schemas.microsoft.com/office/powerpoint/2010/main" val="3182094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77DC6-6216-441E-897B-31D7FA2C44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F19ADCA-A31C-4DF1-886E-4BC6112752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9D25A76E-AD30-420B-9E96-3D4267DF12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6A9FB3-FD28-40C5-A67F-84FA48AB3FFB}"/>
              </a:ext>
            </a:extLst>
          </p:cNvPr>
          <p:cNvSpPr>
            <a:spLocks noGrp="1"/>
          </p:cNvSpPr>
          <p:nvPr>
            <p:ph type="dt" sz="half" idx="10"/>
          </p:nvPr>
        </p:nvSpPr>
        <p:spPr/>
        <p:txBody>
          <a:bodyPr/>
          <a:lstStyle/>
          <a:p>
            <a:fld id="{416AF275-C435-436C-82E9-5FFEDFD23FBE}" type="datetimeFigureOut">
              <a:rPr lang="en-GB" smtClean="0"/>
              <a:t>24/09/2021</a:t>
            </a:fld>
            <a:endParaRPr lang="en-GB"/>
          </a:p>
        </p:txBody>
      </p:sp>
      <p:sp>
        <p:nvSpPr>
          <p:cNvPr id="6" name="Footer Placeholder 5">
            <a:extLst>
              <a:ext uri="{FF2B5EF4-FFF2-40B4-BE49-F238E27FC236}">
                <a16:creationId xmlns:a16="http://schemas.microsoft.com/office/drawing/2014/main" id="{3B542766-ADD2-4E25-9D5F-EC693F64B8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BA7F1F3-8D75-4645-BD91-E2B1578344C6}"/>
              </a:ext>
            </a:extLst>
          </p:cNvPr>
          <p:cNvSpPr>
            <a:spLocks noGrp="1"/>
          </p:cNvSpPr>
          <p:nvPr>
            <p:ph type="sldNum" sz="quarter" idx="12"/>
          </p:nvPr>
        </p:nvSpPr>
        <p:spPr/>
        <p:txBody>
          <a:bodyPr/>
          <a:lstStyle/>
          <a:p>
            <a:fld id="{A91F442B-9566-44EC-9B55-8820F069CB46}" type="slidenum">
              <a:rPr lang="en-GB" smtClean="0"/>
              <a:t>‹#›</a:t>
            </a:fld>
            <a:endParaRPr lang="en-GB"/>
          </a:p>
        </p:txBody>
      </p:sp>
    </p:spTree>
    <p:extLst>
      <p:ext uri="{BB962C8B-B14F-4D97-AF65-F5344CB8AC3E}">
        <p14:creationId xmlns:p14="http://schemas.microsoft.com/office/powerpoint/2010/main" val="803266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C2AC00-8001-4E0B-A869-6AA2937346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0F96EF3-74F5-43DF-9757-4836968A0C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DF4EC6-16F4-4B4A-9DA2-59DD7C4140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6AF275-C435-436C-82E9-5FFEDFD23FBE}" type="datetimeFigureOut">
              <a:rPr lang="en-GB" smtClean="0"/>
              <a:t>24/09/2021</a:t>
            </a:fld>
            <a:endParaRPr lang="en-GB"/>
          </a:p>
        </p:txBody>
      </p:sp>
      <p:sp>
        <p:nvSpPr>
          <p:cNvPr id="5" name="Footer Placeholder 4">
            <a:extLst>
              <a:ext uri="{FF2B5EF4-FFF2-40B4-BE49-F238E27FC236}">
                <a16:creationId xmlns:a16="http://schemas.microsoft.com/office/drawing/2014/main" id="{7F8026EB-BE54-435B-BBF9-811C5E5DC0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0F6F8B5-CCC4-4791-9386-858B8140CB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F442B-9566-44EC-9B55-8820F069CB46}" type="slidenum">
              <a:rPr lang="en-GB" smtClean="0"/>
              <a:t>‹#›</a:t>
            </a:fld>
            <a:endParaRPr lang="en-GB"/>
          </a:p>
        </p:txBody>
      </p:sp>
    </p:spTree>
    <p:extLst>
      <p:ext uri="{BB962C8B-B14F-4D97-AF65-F5344CB8AC3E}">
        <p14:creationId xmlns:p14="http://schemas.microsoft.com/office/powerpoint/2010/main" val="1531481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administration@henrysmithcharity.org.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52C64"/>
        </a:solidFill>
        <a:effectLst/>
      </p:bgPr>
    </p:bg>
    <p:spTree>
      <p:nvGrpSpPr>
        <p:cNvPr id="1" name=""/>
        <p:cNvGrpSpPr/>
        <p:nvPr/>
      </p:nvGrpSpPr>
      <p:grpSpPr>
        <a:xfrm>
          <a:off x="0" y="0"/>
          <a:ext cx="0" cy="0"/>
          <a:chOff x="0" y="0"/>
          <a:chExt cx="0" cy="0"/>
        </a:xfrm>
      </p:grpSpPr>
      <p:pic>
        <p:nvPicPr>
          <p:cNvPr id="57" name="Picture 56" descr="A close up of a logo&#10;&#10;Description generated with very high confidence">
            <a:extLst>
              <a:ext uri="{FF2B5EF4-FFF2-40B4-BE49-F238E27FC236}">
                <a16:creationId xmlns:a16="http://schemas.microsoft.com/office/drawing/2014/main" id="{FBCA046B-41D9-4D24-851F-C27D6290F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5560" y="1743164"/>
            <a:ext cx="2902099" cy="1981302"/>
          </a:xfrm>
          <a:prstGeom prst="rect">
            <a:avLst/>
          </a:prstGeom>
        </p:spPr>
      </p:pic>
      <p:sp>
        <p:nvSpPr>
          <p:cNvPr id="58" name="Rectangle 57">
            <a:extLst>
              <a:ext uri="{FF2B5EF4-FFF2-40B4-BE49-F238E27FC236}">
                <a16:creationId xmlns:a16="http://schemas.microsoft.com/office/drawing/2014/main" id="{84A7FE93-6D6C-45C3-AE65-99485A30EEC3}"/>
              </a:ext>
            </a:extLst>
          </p:cNvPr>
          <p:cNvSpPr/>
          <p:nvPr/>
        </p:nvSpPr>
        <p:spPr>
          <a:xfrm>
            <a:off x="3628340" y="4022969"/>
            <a:ext cx="5276537" cy="1593550"/>
          </a:xfrm>
          <a:prstGeom prst="rect">
            <a:avLst/>
          </a:prstGeom>
          <a:ln>
            <a:noFill/>
          </a:ln>
        </p:spPr>
        <p:txBody>
          <a:bodyPr vert="horz" lIns="0" tIns="0" rIns="0" bIns="0" rtlCol="0">
            <a:noAutofit/>
          </a:bodyPr>
          <a:lstStyle/>
          <a:p>
            <a:pPr algn="ctr">
              <a:spcAft>
                <a:spcPts val="800"/>
              </a:spcAft>
            </a:pPr>
            <a:r>
              <a:rPr lang="en-GB" sz="2600" b="1">
                <a:solidFill>
                  <a:srgbClr val="FFFEFD"/>
                </a:solidFill>
                <a:latin typeface="Calibri" panose="020F0502020204030204" pitchFamily="34" charset="0"/>
                <a:ea typeface="Calibri" panose="020F0502020204030204" pitchFamily="34" charset="0"/>
              </a:rPr>
              <a:t>Strengthening Communities (SC) Programme</a:t>
            </a:r>
            <a:endParaRPr lang="en-GB" sz="1200">
              <a:solidFill>
                <a:srgbClr val="110F0D"/>
              </a:solidFill>
              <a:effectLst/>
              <a:latin typeface="Calibri" panose="020F0502020204030204" pitchFamily="34" charset="0"/>
              <a:ea typeface="Calibri" panose="020F0502020204030204" pitchFamily="34" charset="0"/>
            </a:endParaRPr>
          </a:p>
        </p:txBody>
      </p:sp>
      <p:sp>
        <p:nvSpPr>
          <p:cNvPr id="59" name="Shape 12969">
            <a:extLst>
              <a:ext uri="{FF2B5EF4-FFF2-40B4-BE49-F238E27FC236}">
                <a16:creationId xmlns:a16="http://schemas.microsoft.com/office/drawing/2014/main" id="{E01DB5A8-8441-4A2C-B2BB-D4B9D750570C}"/>
              </a:ext>
            </a:extLst>
          </p:cNvPr>
          <p:cNvSpPr/>
          <p:nvPr/>
        </p:nvSpPr>
        <p:spPr>
          <a:xfrm>
            <a:off x="5016560" y="3754447"/>
            <a:ext cx="2500098" cy="69344"/>
          </a:xfrm>
          <a:custGeom>
            <a:avLst/>
            <a:gdLst/>
            <a:ahLst/>
            <a:cxnLst/>
            <a:rect l="0" t="0" r="0" b="0"/>
            <a:pathLst>
              <a:path w="2500237" h="39535">
                <a:moveTo>
                  <a:pt x="0" y="0"/>
                </a:moveTo>
                <a:lnTo>
                  <a:pt x="2500237" y="0"/>
                </a:lnTo>
                <a:lnTo>
                  <a:pt x="2500237" y="39535"/>
                </a:lnTo>
                <a:lnTo>
                  <a:pt x="0" y="39535"/>
                </a:lnTo>
                <a:lnTo>
                  <a:pt x="0" y="0"/>
                </a:lnTo>
              </a:path>
            </a:pathLst>
          </a:custGeom>
          <a:ln w="0" cap="flat">
            <a:miter lim="127000"/>
          </a:ln>
        </p:spPr>
        <p:style>
          <a:lnRef idx="0">
            <a:srgbClr val="000000">
              <a:alpha val="0"/>
            </a:srgbClr>
          </a:lnRef>
          <a:fillRef idx="1">
            <a:srgbClr val="E04150"/>
          </a:fillRef>
          <a:effectRef idx="0">
            <a:scrgbClr r="0" g="0" b="0"/>
          </a:effectRef>
          <a:fontRef idx="none"/>
        </p:style>
        <p:txBody>
          <a:bodyPr/>
          <a:lstStyle/>
          <a:p>
            <a:endParaRPr lang="en-GB"/>
          </a:p>
        </p:txBody>
      </p:sp>
    </p:spTree>
    <p:extLst>
      <p:ext uri="{BB962C8B-B14F-4D97-AF65-F5344CB8AC3E}">
        <p14:creationId xmlns:p14="http://schemas.microsoft.com/office/powerpoint/2010/main" val="1575771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9A2A6-D8F5-423A-98C2-F08D25EEBDB0}"/>
              </a:ext>
            </a:extLst>
          </p:cNvPr>
          <p:cNvSpPr>
            <a:spLocks noGrp="1"/>
          </p:cNvSpPr>
          <p:nvPr>
            <p:ph type="title"/>
          </p:nvPr>
        </p:nvSpPr>
        <p:spPr>
          <a:xfrm>
            <a:off x="838199" y="365125"/>
            <a:ext cx="10716491" cy="1325563"/>
          </a:xfrm>
        </p:spPr>
        <p:txBody>
          <a:bodyPr>
            <a:normAutofit/>
          </a:bodyPr>
          <a:lstStyle/>
          <a:p>
            <a:r>
              <a:rPr lang="en-GB" sz="3600" b="1">
                <a:latin typeface="+mn-lt"/>
              </a:rPr>
              <a:t>Focus Groups Findings-Service Delivery and Challenges</a:t>
            </a:r>
          </a:p>
        </p:txBody>
      </p:sp>
      <p:sp>
        <p:nvSpPr>
          <p:cNvPr id="3" name="Content Placeholder 2">
            <a:extLst>
              <a:ext uri="{FF2B5EF4-FFF2-40B4-BE49-F238E27FC236}">
                <a16:creationId xmlns:a16="http://schemas.microsoft.com/office/drawing/2014/main" id="{9C9DE05D-5D7F-489D-82B3-24FD7B6F44A3}"/>
              </a:ext>
            </a:extLst>
          </p:cNvPr>
          <p:cNvSpPr>
            <a:spLocks noGrp="1"/>
          </p:cNvSpPr>
          <p:nvPr>
            <p:ph idx="1"/>
          </p:nvPr>
        </p:nvSpPr>
        <p:spPr/>
        <p:txBody>
          <a:bodyPr/>
          <a:lstStyle/>
          <a:p>
            <a:r>
              <a:rPr lang="en-GB"/>
              <a:t>Grant holders filling frontline gaps left by statutory services</a:t>
            </a:r>
          </a:p>
          <a:p>
            <a:r>
              <a:rPr lang="en-GB"/>
              <a:t>Grant holders increasing their responsiveness</a:t>
            </a:r>
          </a:p>
          <a:p>
            <a:r>
              <a:rPr lang="en-GB"/>
              <a:t>Grant holders expanded partnership working</a:t>
            </a:r>
          </a:p>
          <a:p>
            <a:r>
              <a:rPr lang="en-GB"/>
              <a:t>Loss of earned income due to closed premises</a:t>
            </a:r>
          </a:p>
          <a:p>
            <a:r>
              <a:rPr lang="en-GB"/>
              <a:t>Greater awareness of ICT (skills) shortages and exclusion</a:t>
            </a:r>
          </a:p>
          <a:p>
            <a:r>
              <a:rPr lang="en-GB"/>
              <a:t>Constant uncertainty</a:t>
            </a:r>
          </a:p>
          <a:p>
            <a:endParaRPr lang="en-GB"/>
          </a:p>
        </p:txBody>
      </p:sp>
      <p:sp>
        <p:nvSpPr>
          <p:cNvPr id="4" name="Shape 95">
            <a:extLst>
              <a:ext uri="{FF2B5EF4-FFF2-40B4-BE49-F238E27FC236}">
                <a16:creationId xmlns:a16="http://schemas.microsoft.com/office/drawing/2014/main" id="{60AD90CF-4B74-46E7-922E-FB0342934B2F}"/>
              </a:ext>
            </a:extLst>
          </p:cNvPr>
          <p:cNvSpPr/>
          <p:nvPr/>
        </p:nvSpPr>
        <p:spPr>
          <a:xfrm>
            <a:off x="986962" y="1376218"/>
            <a:ext cx="10244455" cy="83127"/>
          </a:xfrm>
          <a:custGeom>
            <a:avLst/>
            <a:gdLst/>
            <a:ahLst/>
            <a:cxnLst/>
            <a:rect l="0" t="0" r="0" b="0"/>
            <a:pathLst>
              <a:path w="1009396">
                <a:moveTo>
                  <a:pt x="0" y="0"/>
                </a:moveTo>
                <a:lnTo>
                  <a:pt x="1009396" y="0"/>
                </a:lnTo>
              </a:path>
            </a:pathLst>
          </a:custGeom>
          <a:ln w="38100" cap="flat">
            <a:solidFill>
              <a:srgbClr val="65A07D"/>
            </a:solidFill>
            <a:miter lim="100000"/>
          </a:ln>
        </p:spPr>
        <p:style>
          <a:lnRef idx="1">
            <a:srgbClr val="80B8BD"/>
          </a:lnRef>
          <a:fillRef idx="0">
            <a:srgbClr val="000000">
              <a:alpha val="0"/>
            </a:srgbClr>
          </a:fillRef>
          <a:effectRef idx="0">
            <a:scrgbClr r="0" g="0" b="0"/>
          </a:effectRef>
          <a:fontRef idx="none"/>
        </p:style>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GB"/>
          </a:p>
        </p:txBody>
      </p:sp>
    </p:spTree>
    <p:extLst>
      <p:ext uri="{BB962C8B-B14F-4D97-AF65-F5344CB8AC3E}">
        <p14:creationId xmlns:p14="http://schemas.microsoft.com/office/powerpoint/2010/main" val="1956563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19660-D835-49CE-A40E-6DB7A74C1EAC}"/>
              </a:ext>
            </a:extLst>
          </p:cNvPr>
          <p:cNvSpPr>
            <a:spLocks noGrp="1"/>
          </p:cNvSpPr>
          <p:nvPr>
            <p:ph type="title"/>
          </p:nvPr>
        </p:nvSpPr>
        <p:spPr/>
        <p:txBody>
          <a:bodyPr>
            <a:normAutofit/>
          </a:bodyPr>
          <a:lstStyle/>
          <a:p>
            <a:r>
              <a:rPr lang="en-GB" sz="3600" b="1">
                <a:latin typeface="+mn-lt"/>
              </a:rPr>
              <a:t>Focus Groups Findings: Impacts of SC Grants</a:t>
            </a:r>
          </a:p>
        </p:txBody>
      </p:sp>
      <p:sp>
        <p:nvSpPr>
          <p:cNvPr id="3" name="Content Placeholder 2">
            <a:extLst>
              <a:ext uri="{FF2B5EF4-FFF2-40B4-BE49-F238E27FC236}">
                <a16:creationId xmlns:a16="http://schemas.microsoft.com/office/drawing/2014/main" id="{FE961E85-35EC-48C5-9646-D46C1FB8ED54}"/>
              </a:ext>
            </a:extLst>
          </p:cNvPr>
          <p:cNvSpPr>
            <a:spLocks noGrp="1"/>
          </p:cNvSpPr>
          <p:nvPr>
            <p:ph idx="1"/>
          </p:nvPr>
        </p:nvSpPr>
        <p:spPr/>
        <p:txBody>
          <a:bodyPr/>
          <a:lstStyle/>
          <a:p>
            <a:r>
              <a:rPr lang="en-GB"/>
              <a:t>Core costs funding flexible, rapid service development/expansion</a:t>
            </a:r>
          </a:p>
          <a:p>
            <a:r>
              <a:rPr lang="en-GB"/>
              <a:t>Core costs funding facilitated capacity building</a:t>
            </a:r>
          </a:p>
          <a:p>
            <a:r>
              <a:rPr lang="en-GB"/>
              <a:t>The grant generated further funding</a:t>
            </a:r>
          </a:p>
          <a:p>
            <a:r>
              <a:rPr lang="en-GB"/>
              <a:t>More individuals supported</a:t>
            </a:r>
          </a:p>
          <a:p>
            <a:r>
              <a:rPr lang="en-GB"/>
              <a:t>Increased community awareness and cohesion</a:t>
            </a:r>
          </a:p>
        </p:txBody>
      </p:sp>
      <p:sp>
        <p:nvSpPr>
          <p:cNvPr id="4" name="Shape 95">
            <a:extLst>
              <a:ext uri="{FF2B5EF4-FFF2-40B4-BE49-F238E27FC236}">
                <a16:creationId xmlns:a16="http://schemas.microsoft.com/office/drawing/2014/main" id="{761161F4-28C3-4DEC-A6D6-83FAF4A521E0}"/>
              </a:ext>
            </a:extLst>
          </p:cNvPr>
          <p:cNvSpPr/>
          <p:nvPr/>
        </p:nvSpPr>
        <p:spPr>
          <a:xfrm>
            <a:off x="986962" y="1376218"/>
            <a:ext cx="8258637" cy="83127"/>
          </a:xfrm>
          <a:custGeom>
            <a:avLst/>
            <a:gdLst/>
            <a:ahLst/>
            <a:cxnLst/>
            <a:rect l="0" t="0" r="0" b="0"/>
            <a:pathLst>
              <a:path w="1009396">
                <a:moveTo>
                  <a:pt x="0" y="0"/>
                </a:moveTo>
                <a:lnTo>
                  <a:pt x="1009396" y="0"/>
                </a:lnTo>
              </a:path>
            </a:pathLst>
          </a:custGeom>
          <a:ln w="38100" cap="flat">
            <a:solidFill>
              <a:srgbClr val="65A07D"/>
            </a:solidFill>
            <a:miter lim="100000"/>
          </a:ln>
        </p:spPr>
        <p:style>
          <a:lnRef idx="1">
            <a:srgbClr val="80B8BD"/>
          </a:lnRef>
          <a:fillRef idx="0">
            <a:srgbClr val="000000">
              <a:alpha val="0"/>
            </a:srgbClr>
          </a:fillRef>
          <a:effectRef idx="0">
            <a:scrgbClr r="0" g="0" b="0"/>
          </a:effectRef>
          <a:fontRef idx="none"/>
        </p:style>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GB"/>
          </a:p>
        </p:txBody>
      </p:sp>
    </p:spTree>
    <p:extLst>
      <p:ext uri="{BB962C8B-B14F-4D97-AF65-F5344CB8AC3E}">
        <p14:creationId xmlns:p14="http://schemas.microsoft.com/office/powerpoint/2010/main" val="2612787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06815DB-128E-4E93-B42E-22F45BB1958B}"/>
              </a:ext>
            </a:extLst>
          </p:cNvPr>
          <p:cNvSpPr txBox="1"/>
          <p:nvPr/>
        </p:nvSpPr>
        <p:spPr>
          <a:xfrm>
            <a:off x="590550" y="385286"/>
            <a:ext cx="9791700" cy="923330"/>
          </a:xfrm>
          <a:prstGeom prst="rect">
            <a:avLst/>
          </a:prstGeom>
          <a:noFill/>
        </p:spPr>
        <p:txBody>
          <a:bodyPr wrap="square">
            <a:spAutoFit/>
          </a:bodyPr>
          <a:lstStyle/>
          <a:p>
            <a:r>
              <a:rPr kumimoji="0" lang="en-GB" sz="3600" b="1" i="0" u="none" strike="noStrike" kern="1200" cap="none" spc="0" normalizeH="0" baseline="0" noProof="0">
                <a:ln>
                  <a:noFill/>
                </a:ln>
                <a:solidFill>
                  <a:prstClr val="black"/>
                </a:solidFill>
                <a:effectLst/>
                <a:uLnTx/>
                <a:uFillTx/>
                <a:latin typeface="Calibri" panose="020F0502020204030204"/>
                <a:ea typeface="+mj-ea"/>
                <a:cs typeface="+mj-cs"/>
              </a:rPr>
              <a:t>Strengthening Communities – How to Apply</a:t>
            </a:r>
            <a:r>
              <a:rPr kumimoji="0" lang="en-GB" sz="4400" b="0" i="0" u="none" strike="noStrike" kern="1200" cap="none" spc="0" normalizeH="0" baseline="0" noProof="0">
                <a:ln>
                  <a:noFill/>
                </a:ln>
                <a:solidFill>
                  <a:prstClr val="black"/>
                </a:solidFill>
                <a:effectLst/>
                <a:uLnTx/>
                <a:uFillTx/>
                <a:latin typeface="Calibri Light" panose="020F0302020204030204"/>
                <a:ea typeface="+mj-ea"/>
                <a:cs typeface="+mj-cs"/>
              </a:rPr>
              <a:t/>
            </a:r>
            <a:br>
              <a:rPr kumimoji="0" lang="en-GB" sz="4400" b="0" i="0" u="none" strike="noStrike" kern="1200" cap="none" spc="0" normalizeH="0" baseline="0" noProof="0">
                <a:ln>
                  <a:noFill/>
                </a:ln>
                <a:solidFill>
                  <a:prstClr val="black"/>
                </a:solidFill>
                <a:effectLst/>
                <a:uLnTx/>
                <a:uFillTx/>
                <a:latin typeface="Calibri Light" panose="020F0302020204030204"/>
                <a:ea typeface="+mj-ea"/>
                <a:cs typeface="+mj-cs"/>
              </a:rPr>
            </a:br>
            <a:endParaRPr lang="en-GB"/>
          </a:p>
        </p:txBody>
      </p:sp>
      <p:sp>
        <p:nvSpPr>
          <p:cNvPr id="6" name="Shape 95">
            <a:extLst>
              <a:ext uri="{FF2B5EF4-FFF2-40B4-BE49-F238E27FC236}">
                <a16:creationId xmlns:a16="http://schemas.microsoft.com/office/drawing/2014/main" id="{6C2B4FDE-66E3-4D18-B085-5D558D0BE07A}"/>
              </a:ext>
            </a:extLst>
          </p:cNvPr>
          <p:cNvSpPr/>
          <p:nvPr/>
        </p:nvSpPr>
        <p:spPr>
          <a:xfrm flipV="1">
            <a:off x="660004" y="1062404"/>
            <a:ext cx="8336791" cy="73091"/>
          </a:xfrm>
          <a:custGeom>
            <a:avLst/>
            <a:gdLst/>
            <a:ahLst/>
            <a:cxnLst/>
            <a:rect l="0" t="0" r="0" b="0"/>
            <a:pathLst>
              <a:path w="1009396">
                <a:moveTo>
                  <a:pt x="0" y="0"/>
                </a:moveTo>
                <a:lnTo>
                  <a:pt x="1009396" y="0"/>
                </a:lnTo>
              </a:path>
            </a:pathLst>
          </a:custGeom>
          <a:ln w="38100" cap="flat">
            <a:solidFill>
              <a:srgbClr val="65A07D"/>
            </a:solidFill>
            <a:miter lim="100000"/>
          </a:ln>
        </p:spPr>
        <p:style>
          <a:lnRef idx="1">
            <a:srgbClr val="80B8BD"/>
          </a:lnRef>
          <a:fillRef idx="0">
            <a:srgbClr val="000000">
              <a:alpha val="0"/>
            </a:srgbClr>
          </a:fillRef>
          <a:effectRef idx="0">
            <a:scrgbClr r="0" g="0" b="0"/>
          </a:effectRef>
          <a:fontRef idx="none"/>
        </p:style>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GB"/>
          </a:p>
        </p:txBody>
      </p:sp>
      <p:sp>
        <p:nvSpPr>
          <p:cNvPr id="10" name="TextBox 9">
            <a:extLst>
              <a:ext uri="{FF2B5EF4-FFF2-40B4-BE49-F238E27FC236}">
                <a16:creationId xmlns:a16="http://schemas.microsoft.com/office/drawing/2014/main" id="{4607A538-70D5-447B-9124-2C06093F47B9}"/>
              </a:ext>
            </a:extLst>
          </p:cNvPr>
          <p:cNvSpPr txBox="1"/>
          <p:nvPr/>
        </p:nvSpPr>
        <p:spPr>
          <a:xfrm>
            <a:off x="590550" y="1422065"/>
            <a:ext cx="11096625" cy="480131"/>
          </a:xfrm>
          <a:prstGeom prst="rect">
            <a:avLst/>
          </a:prstGeom>
          <a:noFill/>
        </p:spPr>
        <p:txBody>
          <a:bodyPr wrap="square">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a:ln>
                  <a:noFill/>
                </a:ln>
                <a:solidFill>
                  <a:srgbClr val="000000"/>
                </a:solidFill>
                <a:effectLst/>
                <a:uLnTx/>
                <a:uFillTx/>
                <a:ea typeface="+mn-ea"/>
                <a:cs typeface="Arial"/>
              </a:rPr>
              <a:t>Applications online, anytime, no deadlines</a:t>
            </a:r>
          </a:p>
        </p:txBody>
      </p:sp>
      <p:graphicFrame>
        <p:nvGraphicFramePr>
          <p:cNvPr id="2" name="Diagram 1">
            <a:extLst>
              <a:ext uri="{FF2B5EF4-FFF2-40B4-BE49-F238E27FC236}">
                <a16:creationId xmlns:a16="http://schemas.microsoft.com/office/drawing/2014/main" id="{2FDF702C-068C-4432-82C4-9ED2100AC7AF}"/>
              </a:ext>
            </a:extLst>
          </p:cNvPr>
          <p:cNvGraphicFramePr/>
          <p:nvPr>
            <p:extLst>
              <p:ext uri="{D42A27DB-BD31-4B8C-83A1-F6EECF244321}">
                <p14:modId xmlns:p14="http://schemas.microsoft.com/office/powerpoint/2010/main" val="2406974164"/>
              </p:ext>
            </p:extLst>
          </p:nvPr>
        </p:nvGraphicFramePr>
        <p:xfrm>
          <a:off x="1993899" y="2015645"/>
          <a:ext cx="6149975" cy="36427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8915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F8E07-E035-4232-BB8F-25A138BD4903}"/>
              </a:ext>
            </a:extLst>
          </p:cNvPr>
          <p:cNvSpPr>
            <a:spLocks noGrp="1"/>
          </p:cNvSpPr>
          <p:nvPr>
            <p:ph type="title"/>
          </p:nvPr>
        </p:nvSpPr>
        <p:spPr/>
        <p:txBody>
          <a:bodyPr>
            <a:normAutofit/>
          </a:bodyPr>
          <a:lstStyle/>
          <a:p>
            <a:r>
              <a:rPr lang="en-GB" sz="3600">
                <a:latin typeface="+mn-lt"/>
              </a:rPr>
              <a:t>Any Questions?</a:t>
            </a:r>
          </a:p>
        </p:txBody>
      </p:sp>
      <p:sp>
        <p:nvSpPr>
          <p:cNvPr id="3" name="Content Placeholder 2">
            <a:extLst>
              <a:ext uri="{FF2B5EF4-FFF2-40B4-BE49-F238E27FC236}">
                <a16:creationId xmlns:a16="http://schemas.microsoft.com/office/drawing/2014/main" id="{C12F258B-9EC8-4442-96A7-64FE24ABB30F}"/>
              </a:ext>
            </a:extLst>
          </p:cNvPr>
          <p:cNvSpPr>
            <a:spLocks noGrp="1"/>
          </p:cNvSpPr>
          <p:nvPr>
            <p:ph idx="1"/>
          </p:nvPr>
        </p:nvSpPr>
        <p:spPr/>
        <p:txBody>
          <a:bodyPr/>
          <a:lstStyle/>
          <a:p>
            <a:endParaRPr lang="en-GB"/>
          </a:p>
        </p:txBody>
      </p:sp>
      <p:sp>
        <p:nvSpPr>
          <p:cNvPr id="4" name="Shape 95">
            <a:extLst>
              <a:ext uri="{FF2B5EF4-FFF2-40B4-BE49-F238E27FC236}">
                <a16:creationId xmlns:a16="http://schemas.microsoft.com/office/drawing/2014/main" id="{BB1FD9A6-AC6B-4490-BE8F-66F3F699B7AD}"/>
              </a:ext>
            </a:extLst>
          </p:cNvPr>
          <p:cNvSpPr/>
          <p:nvPr/>
        </p:nvSpPr>
        <p:spPr>
          <a:xfrm>
            <a:off x="986963" y="1385455"/>
            <a:ext cx="2735292" cy="73890"/>
          </a:xfrm>
          <a:custGeom>
            <a:avLst/>
            <a:gdLst/>
            <a:ahLst/>
            <a:cxnLst/>
            <a:rect l="0" t="0" r="0" b="0"/>
            <a:pathLst>
              <a:path w="1009396">
                <a:moveTo>
                  <a:pt x="0" y="0"/>
                </a:moveTo>
                <a:lnTo>
                  <a:pt x="1009396" y="0"/>
                </a:lnTo>
              </a:path>
            </a:pathLst>
          </a:custGeom>
          <a:ln w="38100" cap="flat">
            <a:solidFill>
              <a:srgbClr val="65A07D"/>
            </a:solidFill>
            <a:miter lim="100000"/>
          </a:ln>
        </p:spPr>
        <p:style>
          <a:lnRef idx="1">
            <a:srgbClr val="80B8BD"/>
          </a:lnRef>
          <a:fillRef idx="0">
            <a:srgbClr val="000000">
              <a:alpha val="0"/>
            </a:srgbClr>
          </a:fillRef>
          <a:effectRef idx="0">
            <a:scrgbClr r="0" g="0" b="0"/>
          </a:effectRef>
          <a:fontRef idx="none"/>
        </p:style>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GB"/>
          </a:p>
        </p:txBody>
      </p:sp>
    </p:spTree>
    <p:extLst>
      <p:ext uri="{BB962C8B-B14F-4D97-AF65-F5344CB8AC3E}">
        <p14:creationId xmlns:p14="http://schemas.microsoft.com/office/powerpoint/2010/main" val="3257186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45EBE-8D6D-4C17-9E5A-C6340CA3107B}"/>
              </a:ext>
            </a:extLst>
          </p:cNvPr>
          <p:cNvSpPr>
            <a:spLocks noGrp="1"/>
          </p:cNvSpPr>
          <p:nvPr>
            <p:ph type="title"/>
          </p:nvPr>
        </p:nvSpPr>
        <p:spPr/>
        <p:txBody>
          <a:bodyPr/>
          <a:lstStyle/>
          <a:p>
            <a:r>
              <a:rPr lang="en-GB" dirty="0">
                <a:cs typeface="Calibri Light"/>
              </a:rPr>
              <a:t>Contact details</a:t>
            </a:r>
            <a:endParaRPr lang="en-GB" dirty="0"/>
          </a:p>
        </p:txBody>
      </p:sp>
      <p:sp>
        <p:nvSpPr>
          <p:cNvPr id="3" name="Content Placeholder 2">
            <a:extLst>
              <a:ext uri="{FF2B5EF4-FFF2-40B4-BE49-F238E27FC236}">
                <a16:creationId xmlns:a16="http://schemas.microsoft.com/office/drawing/2014/main" id="{D21E52F7-AB9D-4A24-9FC8-7B168FFE610B}"/>
              </a:ext>
            </a:extLst>
          </p:cNvPr>
          <p:cNvSpPr>
            <a:spLocks noGrp="1"/>
          </p:cNvSpPr>
          <p:nvPr>
            <p:ph idx="1"/>
          </p:nvPr>
        </p:nvSpPr>
        <p:spPr/>
        <p:txBody>
          <a:bodyPr vert="horz" lIns="91440" tIns="45720" rIns="91440" bIns="45720" rtlCol="0" anchor="t">
            <a:normAutofit/>
          </a:bodyPr>
          <a:lstStyle/>
          <a:p>
            <a:r>
              <a:rPr lang="en-GB" dirty="0">
                <a:cs typeface="Calibri"/>
              </a:rPr>
              <a:t>Email: </a:t>
            </a:r>
            <a:r>
              <a:rPr lang="en-GB" dirty="0">
                <a:cs typeface="Calibri"/>
                <a:hlinkClick r:id="rId2"/>
              </a:rPr>
              <a:t>administration@henrysmithcharity.org.uk</a:t>
            </a:r>
            <a:endParaRPr lang="en-GB" dirty="0">
              <a:cs typeface="Calibri"/>
            </a:endParaRPr>
          </a:p>
          <a:p>
            <a:pPr marL="0" indent="0">
              <a:buNone/>
            </a:pPr>
            <a:endParaRPr lang="en-GB" dirty="0">
              <a:cs typeface="Calibri"/>
            </a:endParaRPr>
          </a:p>
          <a:p>
            <a:r>
              <a:rPr lang="en-GB" dirty="0">
                <a:cs typeface="Calibri"/>
              </a:rPr>
              <a:t>Main office number: 020 7264 4970</a:t>
            </a:r>
          </a:p>
        </p:txBody>
      </p:sp>
    </p:spTree>
    <p:extLst>
      <p:ext uri="{BB962C8B-B14F-4D97-AF65-F5344CB8AC3E}">
        <p14:creationId xmlns:p14="http://schemas.microsoft.com/office/powerpoint/2010/main" val="494161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A2561-F20B-4ABB-90C5-1C397A0734F9}"/>
              </a:ext>
            </a:extLst>
          </p:cNvPr>
          <p:cNvSpPr>
            <a:spLocks noGrp="1"/>
          </p:cNvSpPr>
          <p:nvPr>
            <p:ph type="title"/>
          </p:nvPr>
        </p:nvSpPr>
        <p:spPr/>
        <p:txBody>
          <a:bodyPr/>
          <a:lstStyle/>
          <a:p>
            <a:r>
              <a:rPr lang="en-GB" sz="3600" b="1">
                <a:latin typeface="+mn-lt"/>
              </a:rPr>
              <a:t>Strengthening Communities (SC) – Overview</a:t>
            </a:r>
            <a:r>
              <a:rPr lang="en-GB"/>
              <a:t/>
            </a:r>
            <a:br>
              <a:rPr lang="en-GB"/>
            </a:br>
            <a:endParaRPr lang="en-GB"/>
          </a:p>
        </p:txBody>
      </p:sp>
      <p:sp>
        <p:nvSpPr>
          <p:cNvPr id="3" name="Content Placeholder 2">
            <a:extLst>
              <a:ext uri="{FF2B5EF4-FFF2-40B4-BE49-F238E27FC236}">
                <a16:creationId xmlns:a16="http://schemas.microsoft.com/office/drawing/2014/main" id="{A150FFAF-3FE6-4C1C-8E52-4383AE743EFA}"/>
              </a:ext>
            </a:extLst>
          </p:cNvPr>
          <p:cNvSpPr>
            <a:spLocks noGrp="1"/>
          </p:cNvSpPr>
          <p:nvPr>
            <p:ph idx="1"/>
          </p:nvPr>
        </p:nvSpPr>
        <p:spPr>
          <a:xfrm>
            <a:off x="838200" y="1384366"/>
            <a:ext cx="10515600" cy="5163127"/>
          </a:xfrm>
        </p:spPr>
        <p:txBody>
          <a:bodyPr>
            <a:normAutofit/>
          </a:bodyPr>
          <a:lstStyle/>
          <a:p>
            <a:r>
              <a:rPr lang="en-GB"/>
              <a:t>Running costs grants: £60k - £180k over 3 years </a:t>
            </a:r>
          </a:p>
          <a:p>
            <a:r>
              <a:rPr lang="en-GB"/>
              <a:t>Small, grassroots charitable organisations (£20k-£500k annual turnover) working </a:t>
            </a:r>
            <a:r>
              <a:rPr lang="en-US"/>
              <a:t>in the most deprived areas in the UK</a:t>
            </a:r>
          </a:p>
          <a:p>
            <a:r>
              <a:rPr lang="en-GB" b="0" i="0">
                <a:solidFill>
                  <a:srgbClr val="000000"/>
                </a:solidFill>
                <a:effectLst/>
                <a:latin typeface="Calibri" panose="020F0502020204030204" pitchFamily="34" charset="0"/>
              </a:rPr>
              <a:t>Organisations embedded within communities, addressing local needs</a:t>
            </a:r>
          </a:p>
          <a:p>
            <a:r>
              <a:rPr lang="en-US"/>
              <a:t>Services widely accessible to whole community </a:t>
            </a:r>
            <a:r>
              <a:rPr lang="en-GB"/>
              <a:t> </a:t>
            </a:r>
          </a:p>
          <a:p>
            <a:r>
              <a:rPr lang="en-GB"/>
              <a:t>Established organisations, track record of delivery</a:t>
            </a:r>
          </a:p>
          <a:p>
            <a:r>
              <a:rPr lang="en-GB"/>
              <a:t>Some </a:t>
            </a:r>
            <a:r>
              <a:rPr lang="en-GB" sz="2800"/>
              <a:t>support specific ‘communities of interest’ (e.g.</a:t>
            </a:r>
            <a:r>
              <a:rPr lang="en-GB"/>
              <a:t> </a:t>
            </a:r>
            <a:r>
              <a:rPr lang="en-GB" sz="2800"/>
              <a:t>Children &amp; Young People, </a:t>
            </a:r>
            <a:r>
              <a:rPr lang="en-US" sz="2800"/>
              <a:t>Black, Asian and Minority Ethnic </a:t>
            </a:r>
            <a:r>
              <a:rPr lang="en-US" sz="2800" err="1"/>
              <a:t>Communitie</a:t>
            </a:r>
            <a:r>
              <a:rPr lang="en-GB" sz="2800"/>
              <a:t>s).  </a:t>
            </a:r>
            <a:endParaRPr lang="en-GB"/>
          </a:p>
          <a:p>
            <a:r>
              <a:rPr lang="en-GB"/>
              <a:t>Running since 2018, now 100+ grant holders</a:t>
            </a:r>
          </a:p>
        </p:txBody>
      </p:sp>
      <p:sp>
        <p:nvSpPr>
          <p:cNvPr id="4" name="Shape 95">
            <a:extLst>
              <a:ext uri="{FF2B5EF4-FFF2-40B4-BE49-F238E27FC236}">
                <a16:creationId xmlns:a16="http://schemas.microsoft.com/office/drawing/2014/main" id="{3A58B216-3251-48E2-8F7E-CEA5FDF5C177}"/>
              </a:ext>
            </a:extLst>
          </p:cNvPr>
          <p:cNvSpPr/>
          <p:nvPr/>
        </p:nvSpPr>
        <p:spPr>
          <a:xfrm flipV="1">
            <a:off x="945754" y="1081454"/>
            <a:ext cx="8336791" cy="73091"/>
          </a:xfrm>
          <a:custGeom>
            <a:avLst/>
            <a:gdLst/>
            <a:ahLst/>
            <a:cxnLst/>
            <a:rect l="0" t="0" r="0" b="0"/>
            <a:pathLst>
              <a:path w="1009396">
                <a:moveTo>
                  <a:pt x="0" y="0"/>
                </a:moveTo>
                <a:lnTo>
                  <a:pt x="1009396" y="0"/>
                </a:lnTo>
              </a:path>
            </a:pathLst>
          </a:custGeom>
          <a:ln w="38100" cap="flat">
            <a:solidFill>
              <a:srgbClr val="65A07D"/>
            </a:solidFill>
            <a:miter lim="100000"/>
          </a:ln>
        </p:spPr>
        <p:style>
          <a:lnRef idx="1">
            <a:srgbClr val="80B8BD"/>
          </a:lnRef>
          <a:fillRef idx="0">
            <a:srgbClr val="000000">
              <a:alpha val="0"/>
            </a:srgbClr>
          </a:fillRef>
          <a:effectRef idx="0">
            <a:scrgbClr r="0" g="0" b="0"/>
          </a:effectRef>
          <a:fontRef idx="none"/>
        </p:style>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GB"/>
          </a:p>
        </p:txBody>
      </p:sp>
    </p:spTree>
    <p:extLst>
      <p:ext uri="{BB962C8B-B14F-4D97-AF65-F5344CB8AC3E}">
        <p14:creationId xmlns:p14="http://schemas.microsoft.com/office/powerpoint/2010/main" val="3766882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06815DB-128E-4E93-B42E-22F45BB1958B}"/>
              </a:ext>
            </a:extLst>
          </p:cNvPr>
          <p:cNvSpPr txBox="1"/>
          <p:nvPr/>
        </p:nvSpPr>
        <p:spPr>
          <a:xfrm>
            <a:off x="590550" y="385286"/>
            <a:ext cx="10439400" cy="923330"/>
          </a:xfrm>
          <a:prstGeom prst="rect">
            <a:avLst/>
          </a:prstGeom>
          <a:noFill/>
        </p:spPr>
        <p:txBody>
          <a:bodyPr wrap="square">
            <a:spAutoFit/>
          </a:bodyPr>
          <a:lstStyle/>
          <a:p>
            <a:r>
              <a:rPr kumimoji="0" lang="en-GB" sz="3600" b="1" i="0" u="none" strike="noStrike" kern="1200" cap="none" spc="0" normalizeH="0" baseline="0" noProof="0">
                <a:ln>
                  <a:noFill/>
                </a:ln>
                <a:solidFill>
                  <a:prstClr val="black"/>
                </a:solidFill>
                <a:effectLst/>
                <a:uLnTx/>
                <a:uFillTx/>
                <a:latin typeface="Calibri" panose="020F0502020204030204"/>
                <a:ea typeface="+mj-ea"/>
                <a:cs typeface="+mj-cs"/>
              </a:rPr>
              <a:t>Strengthening Communities – Location Criteria </a:t>
            </a:r>
            <a:r>
              <a:rPr kumimoji="0" lang="en-GB" sz="4400" b="0" i="0" u="none" strike="noStrike" kern="1200" cap="none" spc="0" normalizeH="0" baseline="0" noProof="0">
                <a:ln>
                  <a:noFill/>
                </a:ln>
                <a:solidFill>
                  <a:prstClr val="black"/>
                </a:solidFill>
                <a:effectLst/>
                <a:uLnTx/>
                <a:uFillTx/>
                <a:latin typeface="Calibri Light" panose="020F0302020204030204"/>
                <a:ea typeface="+mj-ea"/>
                <a:cs typeface="+mj-cs"/>
              </a:rPr>
              <a:t/>
            </a:r>
            <a:br>
              <a:rPr kumimoji="0" lang="en-GB" sz="4400" b="0" i="0" u="none" strike="noStrike" kern="1200" cap="none" spc="0" normalizeH="0" baseline="0" noProof="0">
                <a:ln>
                  <a:noFill/>
                </a:ln>
                <a:solidFill>
                  <a:prstClr val="black"/>
                </a:solidFill>
                <a:effectLst/>
                <a:uLnTx/>
                <a:uFillTx/>
                <a:latin typeface="Calibri Light" panose="020F0302020204030204"/>
                <a:ea typeface="+mj-ea"/>
                <a:cs typeface="+mj-cs"/>
              </a:rPr>
            </a:br>
            <a:endParaRPr lang="en-GB"/>
          </a:p>
        </p:txBody>
      </p:sp>
      <p:sp>
        <p:nvSpPr>
          <p:cNvPr id="6" name="Shape 95">
            <a:extLst>
              <a:ext uri="{FF2B5EF4-FFF2-40B4-BE49-F238E27FC236}">
                <a16:creationId xmlns:a16="http://schemas.microsoft.com/office/drawing/2014/main" id="{6C2B4FDE-66E3-4D18-B085-5D558D0BE07A}"/>
              </a:ext>
            </a:extLst>
          </p:cNvPr>
          <p:cNvSpPr/>
          <p:nvPr/>
        </p:nvSpPr>
        <p:spPr>
          <a:xfrm flipV="1">
            <a:off x="733425" y="1071928"/>
            <a:ext cx="8863445" cy="52021"/>
          </a:xfrm>
          <a:custGeom>
            <a:avLst/>
            <a:gdLst/>
            <a:ahLst/>
            <a:cxnLst/>
            <a:rect l="0" t="0" r="0" b="0"/>
            <a:pathLst>
              <a:path w="1009396">
                <a:moveTo>
                  <a:pt x="0" y="0"/>
                </a:moveTo>
                <a:lnTo>
                  <a:pt x="1009396" y="0"/>
                </a:lnTo>
              </a:path>
            </a:pathLst>
          </a:custGeom>
          <a:ln w="38100" cap="flat">
            <a:solidFill>
              <a:srgbClr val="65A07D"/>
            </a:solidFill>
            <a:miter lim="100000"/>
          </a:ln>
        </p:spPr>
        <p:style>
          <a:lnRef idx="1">
            <a:srgbClr val="80B8BD"/>
          </a:lnRef>
          <a:fillRef idx="0">
            <a:srgbClr val="000000">
              <a:alpha val="0"/>
            </a:srgbClr>
          </a:fillRef>
          <a:effectRef idx="0">
            <a:scrgbClr r="0" g="0" b="0"/>
          </a:effectRef>
          <a:fontRef idx="none"/>
        </p:style>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GB"/>
          </a:p>
        </p:txBody>
      </p:sp>
      <p:sp>
        <p:nvSpPr>
          <p:cNvPr id="10" name="TextBox 9">
            <a:extLst>
              <a:ext uri="{FF2B5EF4-FFF2-40B4-BE49-F238E27FC236}">
                <a16:creationId xmlns:a16="http://schemas.microsoft.com/office/drawing/2014/main" id="{4607A538-70D5-447B-9124-2C06093F47B9}"/>
              </a:ext>
            </a:extLst>
          </p:cNvPr>
          <p:cNvSpPr txBox="1"/>
          <p:nvPr/>
        </p:nvSpPr>
        <p:spPr>
          <a:xfrm>
            <a:off x="590549" y="1517315"/>
            <a:ext cx="11096625" cy="3835922"/>
          </a:xfrm>
          <a:prstGeom prst="rect">
            <a:avLst/>
          </a:prstGeom>
          <a:noFill/>
        </p:spPr>
        <p:txBody>
          <a:bodyPr wrap="square">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Eligible organisations </a:t>
            </a:r>
            <a:r>
              <a:rPr kumimoji="0" lang="en-GB" sz="28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 both </a:t>
            </a:r>
            <a:r>
              <a:rPr kumimoji="0" lang="en-US" sz="28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physically based and working within or immediately next to an area within:</a:t>
            </a:r>
          </a:p>
          <a:p>
            <a:pPr marL="1028700" lvl="1" indent="-571500">
              <a:lnSpc>
                <a:spcPct val="90000"/>
              </a:lnSpc>
              <a:spcBef>
                <a:spcPts val="1000"/>
              </a:spcBef>
              <a:buFont typeface="+mj-lt"/>
              <a:buAutoNum type="romanLcPeriod"/>
              <a:defRPr/>
            </a:pPr>
            <a:r>
              <a:rPr lang="en-US" sz="2800">
                <a:solidFill>
                  <a:srgbClr val="000000"/>
                </a:solidFill>
                <a:latin typeface="Calibri" panose="020F0502020204030204" pitchFamily="34" charset="0"/>
              </a:rPr>
              <a:t>T</a:t>
            </a:r>
            <a:r>
              <a:rPr kumimoji="0" lang="en-US" sz="28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he</a:t>
            </a:r>
            <a:r>
              <a:rPr kumimoji="0" lang="en-GB" sz="28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 10% most deprived areas in England/Scotland</a:t>
            </a:r>
            <a:endParaRPr lang="en-GB" sz="2800">
              <a:solidFill>
                <a:srgbClr val="000000"/>
              </a:solidFill>
              <a:latin typeface="Calibri" panose="020F0502020204030204" pitchFamily="34" charset="0"/>
            </a:endParaRPr>
          </a:p>
          <a:p>
            <a:pPr marL="1028700" lvl="1" indent="-571500">
              <a:lnSpc>
                <a:spcPct val="90000"/>
              </a:lnSpc>
              <a:spcBef>
                <a:spcPts val="1000"/>
              </a:spcBef>
              <a:buFont typeface="+mj-lt"/>
              <a:buAutoNum type="romanLcPeriod"/>
              <a:defRPr/>
            </a:pPr>
            <a:r>
              <a:rPr kumimoji="0" lang="en-GB" sz="28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The 15% most deprived areas in Northern Ireland/Wales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800">
                <a:solidFill>
                  <a:srgbClr val="000000"/>
                </a:solidFill>
                <a:latin typeface="Calibri" panose="020F0502020204030204"/>
                <a:cs typeface="Arial"/>
              </a:rPr>
              <a:t>Use government </a:t>
            </a:r>
            <a:r>
              <a:rPr kumimoji="0" lang="en-GB" sz="2800" b="0" i="0" u="none" strike="noStrike" kern="1200" cap="none" spc="0" normalizeH="0" baseline="0" noProof="0">
                <a:ln>
                  <a:noFill/>
                </a:ln>
                <a:solidFill>
                  <a:srgbClr val="000000"/>
                </a:solidFill>
                <a:effectLst/>
                <a:uLnTx/>
                <a:uFillTx/>
                <a:latin typeface="Calibri" panose="020F0502020204030204"/>
                <a:ea typeface="+mn-ea"/>
                <a:cs typeface="Arial"/>
              </a:rPr>
              <a:t>Indices of Multiple Deprivation (for each country) to establish eligibility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a:ln>
                <a:noFill/>
              </a:ln>
              <a:solidFill>
                <a:srgbClr val="000000"/>
              </a:solidFill>
              <a:effectLst/>
              <a:uLnTx/>
              <a:uFillTx/>
              <a:latin typeface="Calibri" panose="020F0502020204030204"/>
              <a:ea typeface="+mn-ea"/>
              <a:cs typeface="Arial"/>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570196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person, standing, group&#10;&#10;Description automatically generated">
            <a:extLst>
              <a:ext uri="{FF2B5EF4-FFF2-40B4-BE49-F238E27FC236}">
                <a16:creationId xmlns:a16="http://schemas.microsoft.com/office/drawing/2014/main" id="{60549029-86E5-4266-9D08-14B640E05D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462299"/>
            <a:ext cx="5526533" cy="3282084"/>
          </a:xfrm>
          <a:prstGeom prst="rect">
            <a:avLst/>
          </a:prstGeom>
        </p:spPr>
      </p:pic>
      <p:sp>
        <p:nvSpPr>
          <p:cNvPr id="4" name="TextBox 3">
            <a:extLst>
              <a:ext uri="{FF2B5EF4-FFF2-40B4-BE49-F238E27FC236}">
                <a16:creationId xmlns:a16="http://schemas.microsoft.com/office/drawing/2014/main" id="{5C9E4610-8C4D-4C12-931B-1167E432CC97}"/>
              </a:ext>
            </a:extLst>
          </p:cNvPr>
          <p:cNvSpPr txBox="1"/>
          <p:nvPr/>
        </p:nvSpPr>
        <p:spPr>
          <a:xfrm>
            <a:off x="6096000" y="4110182"/>
            <a:ext cx="5526533" cy="369332"/>
          </a:xfrm>
          <a:prstGeom prst="rect">
            <a:avLst/>
          </a:prstGeom>
          <a:noFill/>
        </p:spPr>
        <p:txBody>
          <a:bodyPr wrap="square" rtlCol="0">
            <a:spAutoFit/>
          </a:bodyPr>
          <a:lstStyle/>
          <a:p>
            <a:endParaRPr lang="en-GB"/>
          </a:p>
        </p:txBody>
      </p:sp>
      <p:sp>
        <p:nvSpPr>
          <p:cNvPr id="5" name="TextBox 4">
            <a:extLst>
              <a:ext uri="{FF2B5EF4-FFF2-40B4-BE49-F238E27FC236}">
                <a16:creationId xmlns:a16="http://schemas.microsoft.com/office/drawing/2014/main" id="{CD51BB78-673C-42FE-A4E1-11D8F32A2912}"/>
              </a:ext>
            </a:extLst>
          </p:cNvPr>
          <p:cNvSpPr txBox="1"/>
          <p:nvPr/>
        </p:nvSpPr>
        <p:spPr>
          <a:xfrm>
            <a:off x="175491" y="277152"/>
            <a:ext cx="11674763" cy="646331"/>
          </a:xfrm>
          <a:prstGeom prst="rect">
            <a:avLst/>
          </a:prstGeom>
          <a:noFill/>
        </p:spPr>
        <p:txBody>
          <a:bodyPr wrap="square" rtlCol="0">
            <a:spAutoFit/>
          </a:bodyPr>
          <a:lstStyle/>
          <a:p>
            <a:r>
              <a:rPr lang="en-US" sz="3600" b="1" i="0" u="none" strike="noStrike" baseline="0"/>
              <a:t>Grant Holder - </a:t>
            </a:r>
            <a:r>
              <a:rPr lang="en-US" sz="3600" b="1" i="0" u="none" strike="noStrike" baseline="0" err="1"/>
              <a:t>Ingol</a:t>
            </a:r>
            <a:r>
              <a:rPr lang="en-US" sz="3600" b="1" i="0" u="none" strike="noStrike" baseline="0"/>
              <a:t> and </a:t>
            </a:r>
            <a:r>
              <a:rPr lang="en-US" sz="3600" b="1" i="0" u="none" strike="noStrike" baseline="0" err="1"/>
              <a:t>Tanterton</a:t>
            </a:r>
            <a:r>
              <a:rPr lang="en-US" sz="3600" b="1" i="0" u="none" strike="noStrike" baseline="0"/>
              <a:t> Community Trust (Intact)</a:t>
            </a:r>
            <a:endParaRPr lang="en-GB" sz="3600" b="1"/>
          </a:p>
        </p:txBody>
      </p:sp>
      <p:sp>
        <p:nvSpPr>
          <p:cNvPr id="6" name="Shape 95">
            <a:extLst>
              <a:ext uri="{FF2B5EF4-FFF2-40B4-BE49-F238E27FC236}">
                <a16:creationId xmlns:a16="http://schemas.microsoft.com/office/drawing/2014/main" id="{B0104187-67F4-4AE0-B4D0-533FC1BE3E06}"/>
              </a:ext>
            </a:extLst>
          </p:cNvPr>
          <p:cNvSpPr/>
          <p:nvPr/>
        </p:nvSpPr>
        <p:spPr>
          <a:xfrm flipV="1">
            <a:off x="326917" y="1007563"/>
            <a:ext cx="11295616" cy="45719"/>
          </a:xfrm>
          <a:custGeom>
            <a:avLst/>
            <a:gdLst/>
            <a:ahLst/>
            <a:cxnLst/>
            <a:rect l="0" t="0" r="0" b="0"/>
            <a:pathLst>
              <a:path w="1009396">
                <a:moveTo>
                  <a:pt x="0" y="0"/>
                </a:moveTo>
                <a:lnTo>
                  <a:pt x="1009396" y="0"/>
                </a:lnTo>
              </a:path>
            </a:pathLst>
          </a:custGeom>
          <a:ln w="38100" cap="flat">
            <a:solidFill>
              <a:srgbClr val="65A07D"/>
            </a:solidFill>
            <a:miter lim="100000"/>
          </a:ln>
        </p:spPr>
        <p:style>
          <a:lnRef idx="1">
            <a:srgbClr val="80B8BD"/>
          </a:lnRef>
          <a:fillRef idx="0">
            <a:srgbClr val="000000">
              <a:alpha val="0"/>
            </a:srgbClr>
          </a:fillRef>
          <a:effectRef idx="0">
            <a:scrgbClr r="0" g="0" b="0"/>
          </a:effectRef>
          <a:fontRef idx="none"/>
        </p:style>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GB"/>
          </a:p>
        </p:txBody>
      </p:sp>
      <p:sp>
        <p:nvSpPr>
          <p:cNvPr id="7" name="TextBox 6">
            <a:extLst>
              <a:ext uri="{FF2B5EF4-FFF2-40B4-BE49-F238E27FC236}">
                <a16:creationId xmlns:a16="http://schemas.microsoft.com/office/drawing/2014/main" id="{F33E11D8-305D-4EB3-BD44-8743092A0192}"/>
              </a:ext>
            </a:extLst>
          </p:cNvPr>
          <p:cNvSpPr txBox="1"/>
          <p:nvPr/>
        </p:nvSpPr>
        <p:spPr>
          <a:xfrm>
            <a:off x="326917" y="1340656"/>
            <a:ext cx="5612065" cy="5970865"/>
          </a:xfrm>
          <a:prstGeom prst="rect">
            <a:avLst/>
          </a:prstGeom>
          <a:noFill/>
        </p:spPr>
        <p:txBody>
          <a:bodyPr wrap="square" rtlCol="0">
            <a:spAutoFit/>
          </a:bodyPr>
          <a:lstStyle/>
          <a:p>
            <a:pPr marL="285750" indent="-285750">
              <a:buFont typeface="Arial" panose="020B0604020202020204" pitchFamily="34" charset="0"/>
              <a:buChar char="•"/>
            </a:pPr>
            <a:r>
              <a:rPr lang="en-GB" sz="2800"/>
              <a:t>Multi-service provider &amp; hub for socially isolated adults in Preston</a:t>
            </a:r>
          </a:p>
          <a:p>
            <a:pPr marL="285750" indent="-285750">
              <a:buFont typeface="Arial" panose="020B0604020202020204" pitchFamily="34" charset="0"/>
              <a:buChar char="•"/>
            </a:pPr>
            <a:r>
              <a:rPr lang="en-GB" sz="2800"/>
              <a:t>Welfare/debt/financial advice, drop-in 1-1 support, work clubs, IT training, social/health activities, volunteering, community events</a:t>
            </a:r>
          </a:p>
          <a:p>
            <a:pPr marL="285750" indent="-285750">
              <a:buFont typeface="Arial" panose="020B0604020202020204" pitchFamily="34" charset="0"/>
              <a:buChar char="•"/>
            </a:pPr>
            <a:r>
              <a:rPr lang="en-GB" sz="2800"/>
              <a:t>Food bank &amp; community ‘Pantry’</a:t>
            </a:r>
          </a:p>
          <a:p>
            <a:pPr marL="285750" indent="-285750">
              <a:buFont typeface="Arial" panose="020B0604020202020204" pitchFamily="34" charset="0"/>
              <a:buChar char="•"/>
            </a:pPr>
            <a:r>
              <a:rPr lang="en-GB" sz="2800"/>
              <a:t>SC grant has funded </a:t>
            </a:r>
            <a:r>
              <a:rPr lang="en-US" sz="2800"/>
              <a:t>Centre Support and Advice Officer</a:t>
            </a:r>
          </a:p>
          <a:p>
            <a:pPr marL="285750" indent="-285750">
              <a:buFont typeface="Arial" panose="020B0604020202020204" pitchFamily="34" charset="0"/>
              <a:buChar char="•"/>
            </a:pPr>
            <a:r>
              <a:rPr lang="en-GB" sz="2800"/>
              <a:t>COVID-19 response – </a:t>
            </a:r>
            <a:r>
              <a:rPr lang="en-US" sz="2800"/>
              <a:t>food parcels, kept Pantry open, IT devices to the  digitally excluded </a:t>
            </a:r>
            <a:r>
              <a:rPr lang="en-GB" sz="2800"/>
              <a:t>   </a:t>
            </a:r>
          </a:p>
          <a:p>
            <a:pPr marL="285750" indent="-285750">
              <a:buFont typeface="Arial" panose="020B0604020202020204" pitchFamily="34" charset="0"/>
              <a:buChar char="•"/>
            </a:pPr>
            <a:endParaRPr lang="en-GB" sz="2800"/>
          </a:p>
          <a:p>
            <a:pPr marL="285750" indent="-285750">
              <a:buFont typeface="Arial" panose="020B0604020202020204" pitchFamily="34" charset="0"/>
              <a:buChar char="•"/>
            </a:pPr>
            <a:endParaRPr lang="en-GB"/>
          </a:p>
        </p:txBody>
      </p:sp>
      <p:sp>
        <p:nvSpPr>
          <p:cNvPr id="8" name="TextBox 7">
            <a:extLst>
              <a:ext uri="{FF2B5EF4-FFF2-40B4-BE49-F238E27FC236}">
                <a16:creationId xmlns:a16="http://schemas.microsoft.com/office/drawing/2014/main" id="{6483B9BE-9D27-4BF7-94BC-B62D49D8FCAB}"/>
              </a:ext>
            </a:extLst>
          </p:cNvPr>
          <p:cNvSpPr txBox="1"/>
          <p:nvPr/>
        </p:nvSpPr>
        <p:spPr>
          <a:xfrm>
            <a:off x="6012872" y="5320146"/>
            <a:ext cx="6053235" cy="923330"/>
          </a:xfrm>
          <a:prstGeom prst="rect">
            <a:avLst/>
          </a:prstGeom>
          <a:noFill/>
        </p:spPr>
        <p:txBody>
          <a:bodyPr wrap="square" rtlCol="0">
            <a:spAutoFit/>
          </a:bodyPr>
          <a:lstStyle/>
          <a:p>
            <a:r>
              <a:rPr lang="en-GB" b="1" i="1">
                <a:solidFill>
                  <a:srgbClr val="000000"/>
                </a:solidFill>
                <a:ea typeface="Times New Roman" panose="02020603050405020304" pitchFamily="18" charset="0"/>
                <a:cs typeface="Times New Roman" panose="02020603050405020304" pitchFamily="18" charset="0"/>
              </a:rPr>
              <a:t>“</a:t>
            </a:r>
            <a:r>
              <a:rPr lang="en-GB" sz="1800" b="1" i="1">
                <a:solidFill>
                  <a:srgbClr val="000000"/>
                </a:solidFill>
                <a:effectLst/>
                <a:ea typeface="Times New Roman" panose="02020603050405020304" pitchFamily="18" charset="0"/>
                <a:cs typeface="Times New Roman" panose="02020603050405020304" pitchFamily="18" charset="0"/>
              </a:rPr>
              <a:t>This is a brilliant community resource. The staff are wonderful. You are made to feel at home.” </a:t>
            </a:r>
            <a:r>
              <a:rPr lang="en-GB" sz="1800">
                <a:solidFill>
                  <a:srgbClr val="000000"/>
                </a:solidFill>
                <a:effectLst/>
                <a:ea typeface="Times New Roman" panose="02020603050405020304" pitchFamily="18" charset="0"/>
                <a:cs typeface="Times New Roman" panose="02020603050405020304" pitchFamily="18" charset="0"/>
              </a:rPr>
              <a:t>(Intact beneficiary) </a:t>
            </a:r>
            <a:endParaRPr lang="en-GB" sz="1800">
              <a:effectLst/>
              <a:ea typeface="Calibri" panose="020F0502020204030204" pitchFamily="34" charset="0"/>
              <a:cs typeface="Times New Roman" panose="02020603050405020304" pitchFamily="18" charset="0"/>
            </a:endParaRPr>
          </a:p>
          <a:p>
            <a:endParaRPr lang="en-GB"/>
          </a:p>
        </p:txBody>
      </p:sp>
      <p:sp>
        <p:nvSpPr>
          <p:cNvPr id="9" name="TextBox 8">
            <a:extLst>
              <a:ext uri="{FF2B5EF4-FFF2-40B4-BE49-F238E27FC236}">
                <a16:creationId xmlns:a16="http://schemas.microsoft.com/office/drawing/2014/main" id="{F3A94E4C-55A1-403E-B752-62A65D467D03}"/>
              </a:ext>
            </a:extLst>
          </p:cNvPr>
          <p:cNvSpPr txBox="1"/>
          <p:nvPr/>
        </p:nvSpPr>
        <p:spPr>
          <a:xfrm>
            <a:off x="6053233" y="4675237"/>
            <a:ext cx="5612065" cy="338554"/>
          </a:xfrm>
          <a:prstGeom prst="rect">
            <a:avLst/>
          </a:prstGeom>
          <a:noFill/>
        </p:spPr>
        <p:txBody>
          <a:bodyPr wrap="square" rtlCol="0">
            <a:spAutoFit/>
          </a:bodyPr>
          <a:lstStyle/>
          <a:p>
            <a:r>
              <a:rPr lang="en-GB" sz="1600" i="1"/>
              <a:t>Intact CEO Denise Hartley and team open their community Pantry  </a:t>
            </a:r>
          </a:p>
        </p:txBody>
      </p:sp>
    </p:spTree>
    <p:extLst>
      <p:ext uri="{BB962C8B-B14F-4D97-AF65-F5344CB8AC3E}">
        <p14:creationId xmlns:p14="http://schemas.microsoft.com/office/powerpoint/2010/main" val="2166041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A2561-F20B-4ABB-90C5-1C397A0734F9}"/>
              </a:ext>
            </a:extLst>
          </p:cNvPr>
          <p:cNvSpPr>
            <a:spLocks noGrp="1"/>
          </p:cNvSpPr>
          <p:nvPr>
            <p:ph type="title"/>
          </p:nvPr>
        </p:nvSpPr>
        <p:spPr/>
        <p:txBody>
          <a:bodyPr/>
          <a:lstStyle/>
          <a:p>
            <a:r>
              <a:rPr lang="en-GB" sz="3600" b="1">
                <a:latin typeface="+mn-lt"/>
              </a:rPr>
              <a:t>Grant Holder – Hideaway Youth Project</a:t>
            </a:r>
            <a:r>
              <a:rPr lang="en-GB"/>
              <a:t/>
            </a:r>
            <a:br>
              <a:rPr lang="en-GB"/>
            </a:br>
            <a:endParaRPr lang="en-GB"/>
          </a:p>
        </p:txBody>
      </p:sp>
      <p:sp>
        <p:nvSpPr>
          <p:cNvPr id="3" name="Content Placeholder 2">
            <a:extLst>
              <a:ext uri="{FF2B5EF4-FFF2-40B4-BE49-F238E27FC236}">
                <a16:creationId xmlns:a16="http://schemas.microsoft.com/office/drawing/2014/main" id="{A150FFAF-3FE6-4C1C-8E52-4383AE743EFA}"/>
              </a:ext>
            </a:extLst>
          </p:cNvPr>
          <p:cNvSpPr>
            <a:spLocks noGrp="1"/>
          </p:cNvSpPr>
          <p:nvPr>
            <p:ph idx="1"/>
          </p:nvPr>
        </p:nvSpPr>
        <p:spPr>
          <a:xfrm>
            <a:off x="838200" y="1384366"/>
            <a:ext cx="10515600" cy="5163127"/>
          </a:xfrm>
        </p:spPr>
        <p:txBody>
          <a:bodyPr>
            <a:normAutofit lnSpcReduction="10000"/>
          </a:bodyPr>
          <a:lstStyle/>
          <a:p>
            <a:r>
              <a:rPr lang="en-GB"/>
              <a:t>Provides support to disadvantaged young people aged 8-25 in Moss side, Manchester.</a:t>
            </a:r>
          </a:p>
          <a:p>
            <a:r>
              <a:rPr lang="en-GB"/>
              <a:t>Drop-in sessions/advice/information</a:t>
            </a:r>
          </a:p>
          <a:p>
            <a:r>
              <a:rPr lang="en-GB"/>
              <a:t>Outreach/detached youth work</a:t>
            </a:r>
          </a:p>
          <a:p>
            <a:r>
              <a:rPr lang="en-GB"/>
              <a:t>Sports activities/dance class/basketball training</a:t>
            </a:r>
          </a:p>
          <a:p>
            <a:r>
              <a:rPr lang="en-GB"/>
              <a:t>Youth club/homework support/access to computers</a:t>
            </a:r>
          </a:p>
          <a:p>
            <a:r>
              <a:rPr lang="en-GB"/>
              <a:t>Cookery sessions/space to cook own lunch</a:t>
            </a:r>
          </a:p>
          <a:p>
            <a:r>
              <a:rPr lang="en-GB"/>
              <a:t>SC grant has funded evening sessional youth work and weekend provision of activities.</a:t>
            </a:r>
          </a:p>
          <a:p>
            <a:r>
              <a:rPr lang="en-GB"/>
              <a:t>Covid-19 response – online activities, IT devices to the digitally excluded.</a:t>
            </a:r>
          </a:p>
          <a:p>
            <a:endParaRPr lang="en-GB"/>
          </a:p>
        </p:txBody>
      </p:sp>
      <p:sp>
        <p:nvSpPr>
          <p:cNvPr id="4" name="Shape 95">
            <a:extLst>
              <a:ext uri="{FF2B5EF4-FFF2-40B4-BE49-F238E27FC236}">
                <a16:creationId xmlns:a16="http://schemas.microsoft.com/office/drawing/2014/main" id="{3A58B216-3251-48E2-8F7E-CEA5FDF5C177}"/>
              </a:ext>
            </a:extLst>
          </p:cNvPr>
          <p:cNvSpPr/>
          <p:nvPr/>
        </p:nvSpPr>
        <p:spPr>
          <a:xfrm flipV="1">
            <a:off x="945754" y="1081454"/>
            <a:ext cx="8336791" cy="73091"/>
          </a:xfrm>
          <a:custGeom>
            <a:avLst/>
            <a:gdLst/>
            <a:ahLst/>
            <a:cxnLst/>
            <a:rect l="0" t="0" r="0" b="0"/>
            <a:pathLst>
              <a:path w="1009396">
                <a:moveTo>
                  <a:pt x="0" y="0"/>
                </a:moveTo>
                <a:lnTo>
                  <a:pt x="1009396" y="0"/>
                </a:lnTo>
              </a:path>
            </a:pathLst>
          </a:custGeom>
          <a:ln w="38100" cap="flat">
            <a:solidFill>
              <a:srgbClr val="65A07D"/>
            </a:solidFill>
            <a:miter lim="100000"/>
          </a:ln>
        </p:spPr>
        <p:style>
          <a:lnRef idx="1">
            <a:srgbClr val="80B8BD"/>
          </a:lnRef>
          <a:fillRef idx="0">
            <a:srgbClr val="000000">
              <a:alpha val="0"/>
            </a:srgbClr>
          </a:fillRef>
          <a:effectRef idx="0">
            <a:scrgbClr r="0" g="0" b="0"/>
          </a:effectRef>
          <a:fontRef idx="none"/>
        </p:style>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GB"/>
          </a:p>
        </p:txBody>
      </p:sp>
    </p:spTree>
    <p:extLst>
      <p:ext uri="{BB962C8B-B14F-4D97-AF65-F5344CB8AC3E}">
        <p14:creationId xmlns:p14="http://schemas.microsoft.com/office/powerpoint/2010/main" val="1319377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757C6EBE-2972-4D95-B2B8-6F87C17880D3}"/>
              </a:ext>
            </a:extLst>
          </p:cNvPr>
          <p:cNvSpPr/>
          <p:nvPr/>
        </p:nvSpPr>
        <p:spPr>
          <a:xfrm>
            <a:off x="317876" y="251929"/>
            <a:ext cx="11650677" cy="879593"/>
          </a:xfrm>
          <a:prstGeom prst="rect">
            <a:avLst/>
          </a:prstGeom>
        </p:spPr>
        <p:txBody>
          <a:bodyPr wrap="square">
            <a:noAutofit/>
          </a:bodyPr>
          <a:lstStyle/>
          <a:p>
            <a:pPr>
              <a:spcAft>
                <a:spcPts val="500"/>
              </a:spcAft>
            </a:pPr>
            <a:r>
              <a:rPr lang="en-US" sz="3600" b="1" kern="0">
                <a:solidFill>
                  <a:srgbClr val="110F0D"/>
                </a:solidFill>
                <a:latin typeface="Calibri" panose="020F0502020204030204" pitchFamily="34" charset="0"/>
              </a:rPr>
              <a:t>Strengthening Communities: Why Applications are Declined </a:t>
            </a:r>
            <a:r>
              <a:rPr lang="en-GB" sz="2400" b="1" kern="0">
                <a:solidFill>
                  <a:srgbClr val="110F0D"/>
                </a:solidFill>
                <a:latin typeface="Calibri" panose="020F0502020204030204" pitchFamily="34" charset="0"/>
                <a:ea typeface="Calibri" panose="020F0502020204030204" pitchFamily="34" charset="0"/>
              </a:rPr>
              <a:t/>
            </a:r>
            <a:br>
              <a:rPr lang="en-GB" sz="2400" b="1" kern="0">
                <a:solidFill>
                  <a:srgbClr val="110F0D"/>
                </a:solidFill>
                <a:latin typeface="Calibri" panose="020F0502020204030204" pitchFamily="34" charset="0"/>
                <a:ea typeface="Calibri" panose="020F0502020204030204" pitchFamily="34" charset="0"/>
              </a:rPr>
            </a:br>
            <a:endParaRPr lang="en-GB" sz="2400" b="1" kern="0">
              <a:solidFill>
                <a:srgbClr val="110F0D"/>
              </a:solidFill>
              <a:latin typeface="Calibri" panose="020F0502020204030204" pitchFamily="34" charset="0"/>
              <a:ea typeface="Calibri" panose="020F0502020204030204" pitchFamily="34" charset="0"/>
            </a:endParaRPr>
          </a:p>
        </p:txBody>
      </p:sp>
      <p:sp>
        <p:nvSpPr>
          <p:cNvPr id="71" name="Shape 80">
            <a:extLst>
              <a:ext uri="{FF2B5EF4-FFF2-40B4-BE49-F238E27FC236}">
                <a16:creationId xmlns:a16="http://schemas.microsoft.com/office/drawing/2014/main" id="{2F895CD8-FE9F-4E33-A403-9829F4F0AF29}"/>
              </a:ext>
            </a:extLst>
          </p:cNvPr>
          <p:cNvSpPr/>
          <p:nvPr/>
        </p:nvSpPr>
        <p:spPr>
          <a:xfrm>
            <a:off x="480139" y="429026"/>
            <a:ext cx="1713723" cy="0"/>
          </a:xfrm>
          <a:custGeom>
            <a:avLst/>
            <a:gdLst/>
            <a:ahLst/>
            <a:cxnLst/>
            <a:rect l="0" t="0" r="0" b="0"/>
            <a:pathLst>
              <a:path w="1414907">
                <a:moveTo>
                  <a:pt x="1414907" y="0"/>
                </a:moveTo>
                <a:lnTo>
                  <a:pt x="0" y="0"/>
                </a:lnTo>
                <a:close/>
              </a:path>
            </a:pathLst>
          </a:custGeom>
          <a:ln w="0" cap="flat">
            <a:miter lim="127000"/>
          </a:ln>
        </p:spPr>
        <p:style>
          <a:lnRef idx="0">
            <a:srgbClr val="000000">
              <a:alpha val="0"/>
            </a:srgbClr>
          </a:lnRef>
          <a:fillRef idx="1">
            <a:srgbClr val="552C64"/>
          </a:fillRef>
          <a:effectRef idx="0">
            <a:scrgbClr r="0" g="0" b="0"/>
          </a:effectRef>
          <a:fontRef idx="none"/>
        </p:style>
        <p:txBody>
          <a:bodyPr/>
          <a:lstStyle/>
          <a:p>
            <a:endParaRPr lang="en-GB"/>
          </a:p>
        </p:txBody>
      </p:sp>
      <p:sp>
        <p:nvSpPr>
          <p:cNvPr id="74" name="Rectangle 17">
            <a:extLst>
              <a:ext uri="{FF2B5EF4-FFF2-40B4-BE49-F238E27FC236}">
                <a16:creationId xmlns:a16="http://schemas.microsoft.com/office/drawing/2014/main" id="{3B8745F6-468B-4E73-9793-8CEAA3B37D61}"/>
              </a:ext>
            </a:extLst>
          </p:cNvPr>
          <p:cNvSpPr>
            <a:spLocks noChangeArrowheads="1"/>
          </p:cNvSpPr>
          <p:nvPr/>
        </p:nvSpPr>
        <p:spPr bwMode="auto">
          <a:xfrm>
            <a:off x="9880978" y="1226616"/>
            <a:ext cx="82205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60" name="Shape 12968">
            <a:extLst>
              <a:ext uri="{FF2B5EF4-FFF2-40B4-BE49-F238E27FC236}">
                <a16:creationId xmlns:a16="http://schemas.microsoft.com/office/drawing/2014/main" id="{411DA3C2-1734-4881-A127-7298626558D8}"/>
              </a:ext>
            </a:extLst>
          </p:cNvPr>
          <p:cNvSpPr/>
          <p:nvPr/>
        </p:nvSpPr>
        <p:spPr>
          <a:xfrm>
            <a:off x="0" y="6509911"/>
            <a:ext cx="12200791" cy="365125"/>
          </a:xfrm>
          <a:custGeom>
            <a:avLst/>
            <a:gdLst/>
            <a:ahLst/>
            <a:cxnLst/>
            <a:rect l="0" t="0" r="0" b="0"/>
            <a:pathLst>
              <a:path w="7776007" h="10900956">
                <a:moveTo>
                  <a:pt x="0" y="0"/>
                </a:moveTo>
                <a:lnTo>
                  <a:pt x="7776007" y="0"/>
                </a:lnTo>
                <a:lnTo>
                  <a:pt x="7776007" y="10900956"/>
                </a:lnTo>
                <a:lnTo>
                  <a:pt x="0" y="10900956"/>
                </a:lnTo>
                <a:lnTo>
                  <a:pt x="0" y="0"/>
                </a:lnTo>
              </a:path>
            </a:pathLst>
          </a:custGeom>
          <a:ln w="0" cap="flat">
            <a:miter lim="127000"/>
          </a:ln>
        </p:spPr>
        <p:style>
          <a:lnRef idx="0">
            <a:srgbClr val="000000">
              <a:alpha val="0"/>
            </a:srgbClr>
          </a:lnRef>
          <a:fillRef idx="1">
            <a:srgbClr val="552C64"/>
          </a:fillRef>
          <a:effectRef idx="0">
            <a:scrgbClr r="0" g="0" b="0"/>
          </a:effectRef>
          <a:fontRef idx="none"/>
        </p:style>
        <p:txBody>
          <a:bodyPr/>
          <a:lstStyle/>
          <a:p>
            <a:endParaRPr lang="en-GB"/>
          </a:p>
        </p:txBody>
      </p:sp>
      <p:sp>
        <p:nvSpPr>
          <p:cNvPr id="4" name="Slide Number Placeholder 3">
            <a:extLst>
              <a:ext uri="{FF2B5EF4-FFF2-40B4-BE49-F238E27FC236}">
                <a16:creationId xmlns:a16="http://schemas.microsoft.com/office/drawing/2014/main" id="{29BD0A2C-52FD-49EB-8888-B658D96062A5}"/>
              </a:ext>
            </a:extLst>
          </p:cNvPr>
          <p:cNvSpPr>
            <a:spLocks noGrp="1"/>
          </p:cNvSpPr>
          <p:nvPr>
            <p:ph type="sldNum" sz="quarter" idx="12"/>
          </p:nvPr>
        </p:nvSpPr>
        <p:spPr>
          <a:xfrm>
            <a:off x="9225354" y="6509910"/>
            <a:ext cx="2743200" cy="365125"/>
          </a:xfrm>
        </p:spPr>
        <p:txBody>
          <a:bodyPr/>
          <a:lstStyle/>
          <a:p>
            <a:fld id="{A91F442B-9566-44EC-9B55-8820F069CB46}" type="slidenum">
              <a:rPr lang="en-GB" smtClean="0">
                <a:solidFill>
                  <a:schemeClr val="bg1"/>
                </a:solidFill>
              </a:rPr>
              <a:t>6</a:t>
            </a:fld>
            <a:endParaRPr lang="en-GB">
              <a:solidFill>
                <a:schemeClr val="bg1"/>
              </a:solidFill>
            </a:endParaRPr>
          </a:p>
        </p:txBody>
      </p:sp>
      <p:sp>
        <p:nvSpPr>
          <p:cNvPr id="11" name="TextBox 10">
            <a:extLst>
              <a:ext uri="{FF2B5EF4-FFF2-40B4-BE49-F238E27FC236}">
                <a16:creationId xmlns:a16="http://schemas.microsoft.com/office/drawing/2014/main" id="{860A4719-C12E-4579-A248-B26D68D97023}"/>
              </a:ext>
            </a:extLst>
          </p:cNvPr>
          <p:cNvSpPr txBox="1"/>
          <p:nvPr/>
        </p:nvSpPr>
        <p:spPr>
          <a:xfrm>
            <a:off x="358441" y="1455216"/>
            <a:ext cx="11569546" cy="4201150"/>
          </a:xfrm>
          <a:prstGeom prst="rect">
            <a:avLst/>
          </a:prstGeom>
          <a:noFill/>
        </p:spPr>
        <p:txBody>
          <a:bodyPr wrap="square" rtlCol="0" anchor="t">
            <a:spAutoFit/>
          </a:bodyPr>
          <a:lstStyle/>
          <a:p>
            <a:pPr marL="285750" indent="-285750">
              <a:spcBef>
                <a:spcPts val="600"/>
              </a:spcBef>
              <a:buFont typeface="Arial" panose="020B0604020202020204" pitchFamily="34" charset="0"/>
              <a:buChar char="•"/>
            </a:pPr>
            <a:r>
              <a:rPr lang="en-GB" sz="2800" b="1"/>
              <a:t>Two Stage Assessment </a:t>
            </a:r>
            <a:r>
              <a:rPr lang="en-GB" sz="2800">
                <a:solidFill>
                  <a:srgbClr val="000000"/>
                </a:solidFill>
                <a:cs typeface="Arial"/>
              </a:rPr>
              <a:t>- </a:t>
            </a:r>
            <a:r>
              <a:rPr lang="en-GB" sz="2800"/>
              <a:t>Stage 1 – desk review of online application. Stage 2 – applicants provide more detailed information, volunteer visitor or staff member visits applicant, Grants Manager reviews visit report</a:t>
            </a:r>
            <a:endParaRPr lang="en-GB" sz="2800">
              <a:solidFill>
                <a:srgbClr val="000000"/>
              </a:solidFill>
              <a:cs typeface="Arial"/>
            </a:endParaRPr>
          </a:p>
          <a:p>
            <a:pPr marL="285750" indent="-285750">
              <a:spcBef>
                <a:spcPts val="600"/>
              </a:spcBef>
              <a:buFont typeface="Arial" panose="020B0604020202020204" pitchFamily="34" charset="0"/>
              <a:buChar char="•"/>
            </a:pPr>
            <a:r>
              <a:rPr lang="en-GB" sz="2800" b="1">
                <a:solidFill>
                  <a:srgbClr val="000000"/>
                </a:solidFill>
                <a:cs typeface="Arial"/>
              </a:rPr>
              <a:t>Reason 1 – Not in a deprived area – </a:t>
            </a:r>
            <a:r>
              <a:rPr lang="en-GB" sz="2800">
                <a:solidFill>
                  <a:srgbClr val="000000"/>
                </a:solidFill>
                <a:cs typeface="Arial"/>
              </a:rPr>
              <a:t>In 2020, 1 in 3 applicants ineligible because the organisation’s premises outside the most deprived areas  </a:t>
            </a:r>
          </a:p>
          <a:p>
            <a:pPr marL="285750" indent="-285750">
              <a:spcBef>
                <a:spcPts val="600"/>
              </a:spcBef>
              <a:buFont typeface="Arial" panose="020B0604020202020204" pitchFamily="34" charset="0"/>
              <a:buChar char="•"/>
            </a:pPr>
            <a:r>
              <a:rPr lang="en-GB" sz="2800" b="1">
                <a:solidFill>
                  <a:srgbClr val="000000"/>
                </a:solidFill>
                <a:cs typeface="Arial"/>
              </a:rPr>
              <a:t>Reason 2 - Not a good fit – </a:t>
            </a:r>
            <a:r>
              <a:rPr lang="en-GB" sz="2800">
                <a:solidFill>
                  <a:srgbClr val="000000"/>
                </a:solidFill>
                <a:cs typeface="Arial"/>
              </a:rPr>
              <a:t>In 2020, three main causes: work not localised to a particular community; work limited to narrow range of services; work too focused on a particular group </a:t>
            </a:r>
          </a:p>
          <a:p>
            <a:pPr marL="285750" indent="-285750">
              <a:spcBef>
                <a:spcPts val="600"/>
              </a:spcBef>
              <a:buFont typeface="Arial" panose="020B0604020202020204" pitchFamily="34" charset="0"/>
              <a:buChar char="•"/>
            </a:pPr>
            <a:r>
              <a:rPr lang="en-GB" sz="2800" b="1">
                <a:solidFill>
                  <a:srgbClr val="000000"/>
                </a:solidFill>
                <a:cs typeface="Arial"/>
              </a:rPr>
              <a:t>Reason 3 - Lack of information on services to be delivered</a:t>
            </a:r>
          </a:p>
        </p:txBody>
      </p:sp>
      <p:sp>
        <p:nvSpPr>
          <p:cNvPr id="13" name="Shape 95">
            <a:extLst>
              <a:ext uri="{FF2B5EF4-FFF2-40B4-BE49-F238E27FC236}">
                <a16:creationId xmlns:a16="http://schemas.microsoft.com/office/drawing/2014/main" id="{A12BFABC-6344-4C02-86E5-8CE6C2ED8EC3}"/>
              </a:ext>
            </a:extLst>
          </p:cNvPr>
          <p:cNvSpPr/>
          <p:nvPr/>
        </p:nvSpPr>
        <p:spPr>
          <a:xfrm flipV="1">
            <a:off x="480139" y="888456"/>
            <a:ext cx="11240806" cy="45719"/>
          </a:xfrm>
          <a:custGeom>
            <a:avLst/>
            <a:gdLst/>
            <a:ahLst/>
            <a:cxnLst/>
            <a:rect l="0" t="0" r="0" b="0"/>
            <a:pathLst>
              <a:path w="1009396">
                <a:moveTo>
                  <a:pt x="0" y="0"/>
                </a:moveTo>
                <a:lnTo>
                  <a:pt x="1009396" y="0"/>
                </a:lnTo>
              </a:path>
            </a:pathLst>
          </a:custGeom>
          <a:ln w="38100" cap="flat">
            <a:solidFill>
              <a:srgbClr val="65A07D"/>
            </a:solidFill>
            <a:miter lim="100000"/>
          </a:ln>
        </p:spPr>
        <p:style>
          <a:lnRef idx="1">
            <a:srgbClr val="80B8BD"/>
          </a:lnRef>
          <a:fillRef idx="0">
            <a:srgbClr val="000000">
              <a:alpha val="0"/>
            </a:srgbClr>
          </a:fillRef>
          <a:effectRef idx="0">
            <a:scrgbClr r="0" g="0" b="0"/>
          </a:effectRef>
          <a:fontRef idx="none"/>
        </p:style>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GB"/>
          </a:p>
        </p:txBody>
      </p:sp>
    </p:spTree>
    <p:extLst>
      <p:ext uri="{BB962C8B-B14F-4D97-AF65-F5344CB8AC3E}">
        <p14:creationId xmlns:p14="http://schemas.microsoft.com/office/powerpoint/2010/main" val="342700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4ADDD-56B0-419D-BA77-2CC2B657F3A4}"/>
              </a:ext>
            </a:extLst>
          </p:cNvPr>
          <p:cNvSpPr>
            <a:spLocks noGrp="1"/>
          </p:cNvSpPr>
          <p:nvPr>
            <p:ph type="title"/>
          </p:nvPr>
        </p:nvSpPr>
        <p:spPr>
          <a:xfrm>
            <a:off x="838200" y="365125"/>
            <a:ext cx="10515600" cy="854075"/>
          </a:xfrm>
        </p:spPr>
        <p:txBody>
          <a:bodyPr>
            <a:normAutofit/>
          </a:bodyPr>
          <a:lstStyle/>
          <a:p>
            <a:r>
              <a:rPr lang="en-GB" sz="3600" b="1">
                <a:latin typeface="+mn-lt"/>
              </a:rPr>
              <a:t>Grant holders’ responses to coronavirus</a:t>
            </a:r>
          </a:p>
        </p:txBody>
      </p:sp>
      <p:sp>
        <p:nvSpPr>
          <p:cNvPr id="3" name="Content Placeholder 2">
            <a:extLst>
              <a:ext uri="{FF2B5EF4-FFF2-40B4-BE49-F238E27FC236}">
                <a16:creationId xmlns:a16="http://schemas.microsoft.com/office/drawing/2014/main" id="{978FD786-79B2-42F3-9064-34B58F1DB670}"/>
              </a:ext>
            </a:extLst>
          </p:cNvPr>
          <p:cNvSpPr>
            <a:spLocks noGrp="1"/>
          </p:cNvSpPr>
          <p:nvPr>
            <p:ph idx="1"/>
          </p:nvPr>
        </p:nvSpPr>
        <p:spPr/>
        <p:txBody>
          <a:bodyPr/>
          <a:lstStyle/>
          <a:p>
            <a:r>
              <a:rPr lang="en-GB"/>
              <a:t>Mainly responded well to the pandemic.  Many have changed/modified services often very quickly.</a:t>
            </a:r>
          </a:p>
          <a:p>
            <a:r>
              <a:rPr lang="en-GB"/>
              <a:t>Good at identifying local needs and changing circumstances and increasing their responsiveness.</a:t>
            </a:r>
          </a:p>
          <a:p>
            <a:r>
              <a:rPr lang="en-GB"/>
              <a:t>Filling frontline gaps left by statutory services</a:t>
            </a:r>
          </a:p>
          <a:p>
            <a:r>
              <a:rPr lang="en-GB"/>
              <a:t>Have expanded partnership working</a:t>
            </a:r>
          </a:p>
          <a:p>
            <a:r>
              <a:rPr lang="en-GB"/>
              <a:t>Loss of earned income due to closed premises</a:t>
            </a:r>
          </a:p>
          <a:p>
            <a:r>
              <a:rPr lang="en-GB"/>
              <a:t>Constant uncertainty, the ever changing coronavirus restrictions make planning extremely challenging.</a:t>
            </a:r>
          </a:p>
          <a:p>
            <a:endParaRPr lang="en-GB"/>
          </a:p>
          <a:p>
            <a:endParaRPr lang="en-GB"/>
          </a:p>
        </p:txBody>
      </p:sp>
      <p:sp>
        <p:nvSpPr>
          <p:cNvPr id="4" name="Shape 95">
            <a:extLst>
              <a:ext uri="{FF2B5EF4-FFF2-40B4-BE49-F238E27FC236}">
                <a16:creationId xmlns:a16="http://schemas.microsoft.com/office/drawing/2014/main" id="{0EB7BEDC-6CB2-4CBC-BB32-BF320B259736}"/>
              </a:ext>
            </a:extLst>
          </p:cNvPr>
          <p:cNvSpPr/>
          <p:nvPr/>
        </p:nvSpPr>
        <p:spPr>
          <a:xfrm>
            <a:off x="977726" y="1154545"/>
            <a:ext cx="7464309" cy="64655"/>
          </a:xfrm>
          <a:custGeom>
            <a:avLst/>
            <a:gdLst/>
            <a:ahLst/>
            <a:cxnLst/>
            <a:rect l="0" t="0" r="0" b="0"/>
            <a:pathLst>
              <a:path w="1009396">
                <a:moveTo>
                  <a:pt x="0" y="0"/>
                </a:moveTo>
                <a:lnTo>
                  <a:pt x="1009396" y="0"/>
                </a:lnTo>
              </a:path>
            </a:pathLst>
          </a:custGeom>
          <a:ln w="38100" cap="flat">
            <a:solidFill>
              <a:srgbClr val="65A07D"/>
            </a:solidFill>
            <a:miter lim="100000"/>
          </a:ln>
        </p:spPr>
        <p:style>
          <a:lnRef idx="1">
            <a:srgbClr val="80B8BD"/>
          </a:lnRef>
          <a:fillRef idx="0">
            <a:srgbClr val="000000">
              <a:alpha val="0"/>
            </a:srgbClr>
          </a:fillRef>
          <a:effectRef idx="0">
            <a:scrgbClr r="0" g="0" b="0"/>
          </a:effectRef>
          <a:fontRef idx="none"/>
        </p:style>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GB"/>
          </a:p>
        </p:txBody>
      </p:sp>
    </p:spTree>
    <p:extLst>
      <p:ext uri="{BB962C8B-B14F-4D97-AF65-F5344CB8AC3E}">
        <p14:creationId xmlns:p14="http://schemas.microsoft.com/office/powerpoint/2010/main" val="278359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E6FC4-8035-4A97-B214-A08317405934}"/>
              </a:ext>
            </a:extLst>
          </p:cNvPr>
          <p:cNvSpPr>
            <a:spLocks noGrp="1"/>
          </p:cNvSpPr>
          <p:nvPr>
            <p:ph type="title"/>
          </p:nvPr>
        </p:nvSpPr>
        <p:spPr>
          <a:xfrm>
            <a:off x="838200" y="365126"/>
            <a:ext cx="10515600" cy="826366"/>
          </a:xfrm>
        </p:spPr>
        <p:txBody>
          <a:bodyPr>
            <a:normAutofit/>
          </a:bodyPr>
          <a:lstStyle/>
          <a:p>
            <a:r>
              <a:rPr lang="en-GB" sz="3600" b="1">
                <a:latin typeface="+mn-lt"/>
              </a:rPr>
              <a:t>Focus Group Discussions</a:t>
            </a:r>
          </a:p>
        </p:txBody>
      </p:sp>
      <p:sp>
        <p:nvSpPr>
          <p:cNvPr id="3" name="Content Placeholder 2">
            <a:extLst>
              <a:ext uri="{FF2B5EF4-FFF2-40B4-BE49-F238E27FC236}">
                <a16:creationId xmlns:a16="http://schemas.microsoft.com/office/drawing/2014/main" id="{C459DB25-F9AA-4E72-8CE1-B681DE245F93}"/>
              </a:ext>
            </a:extLst>
          </p:cNvPr>
          <p:cNvSpPr>
            <a:spLocks noGrp="1"/>
          </p:cNvSpPr>
          <p:nvPr>
            <p:ph idx="1"/>
          </p:nvPr>
        </p:nvSpPr>
        <p:spPr/>
        <p:txBody>
          <a:bodyPr/>
          <a:lstStyle/>
          <a:p>
            <a:r>
              <a:rPr lang="en-GB"/>
              <a:t>Conducted three online, 90 minute focus groups of 6-8 participants </a:t>
            </a:r>
          </a:p>
          <a:p>
            <a:r>
              <a:rPr lang="en-GB"/>
              <a:t>Agree on what they had in common regarding</a:t>
            </a:r>
          </a:p>
          <a:p>
            <a:pPr lvl="1"/>
            <a:r>
              <a:rPr lang="en-GB"/>
              <a:t>How they deliver services and associated challenges</a:t>
            </a:r>
          </a:p>
          <a:p>
            <a:pPr lvl="1"/>
            <a:r>
              <a:rPr lang="en-GB"/>
              <a:t>The impacts of SC grants</a:t>
            </a:r>
          </a:p>
          <a:p>
            <a:pPr lvl="1"/>
            <a:r>
              <a:rPr lang="en-GB"/>
              <a:t>Their experiences of SC grant making processes</a:t>
            </a:r>
          </a:p>
        </p:txBody>
      </p:sp>
      <p:sp>
        <p:nvSpPr>
          <p:cNvPr id="4" name="Shape 95">
            <a:extLst>
              <a:ext uri="{FF2B5EF4-FFF2-40B4-BE49-F238E27FC236}">
                <a16:creationId xmlns:a16="http://schemas.microsoft.com/office/drawing/2014/main" id="{D776AD60-DA92-4290-B929-2DE055640AD6}"/>
              </a:ext>
            </a:extLst>
          </p:cNvPr>
          <p:cNvSpPr/>
          <p:nvPr/>
        </p:nvSpPr>
        <p:spPr>
          <a:xfrm>
            <a:off x="959253" y="1126836"/>
            <a:ext cx="4601037" cy="64656"/>
          </a:xfrm>
          <a:custGeom>
            <a:avLst/>
            <a:gdLst/>
            <a:ahLst/>
            <a:cxnLst/>
            <a:rect l="0" t="0" r="0" b="0"/>
            <a:pathLst>
              <a:path w="1009396">
                <a:moveTo>
                  <a:pt x="0" y="0"/>
                </a:moveTo>
                <a:lnTo>
                  <a:pt x="1009396" y="0"/>
                </a:lnTo>
              </a:path>
            </a:pathLst>
          </a:custGeom>
          <a:ln w="38100" cap="flat">
            <a:solidFill>
              <a:srgbClr val="65A07D"/>
            </a:solidFill>
            <a:miter lim="100000"/>
          </a:ln>
        </p:spPr>
        <p:style>
          <a:lnRef idx="1">
            <a:srgbClr val="80B8BD"/>
          </a:lnRef>
          <a:fillRef idx="0">
            <a:srgbClr val="000000">
              <a:alpha val="0"/>
            </a:srgbClr>
          </a:fillRef>
          <a:effectRef idx="0">
            <a:scrgbClr r="0" g="0" b="0"/>
          </a:effectRef>
          <a:fontRef idx="none"/>
        </p:style>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GB"/>
          </a:p>
        </p:txBody>
      </p:sp>
    </p:spTree>
    <p:extLst>
      <p:ext uri="{BB962C8B-B14F-4D97-AF65-F5344CB8AC3E}">
        <p14:creationId xmlns:p14="http://schemas.microsoft.com/office/powerpoint/2010/main" val="2705283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0487F-A444-4C44-BF94-E88A095EAE31}"/>
              </a:ext>
            </a:extLst>
          </p:cNvPr>
          <p:cNvSpPr>
            <a:spLocks noGrp="1"/>
          </p:cNvSpPr>
          <p:nvPr>
            <p:ph type="title"/>
          </p:nvPr>
        </p:nvSpPr>
        <p:spPr/>
        <p:txBody>
          <a:bodyPr>
            <a:normAutofit/>
          </a:bodyPr>
          <a:lstStyle/>
          <a:p>
            <a:r>
              <a:rPr lang="en-GB" sz="3600" b="1">
                <a:latin typeface="+mn-lt"/>
              </a:rPr>
              <a:t>Focus Groups Findings: SC Grant Holder profile  </a:t>
            </a:r>
          </a:p>
        </p:txBody>
      </p:sp>
      <p:sp>
        <p:nvSpPr>
          <p:cNvPr id="3" name="Content Placeholder 2">
            <a:extLst>
              <a:ext uri="{FF2B5EF4-FFF2-40B4-BE49-F238E27FC236}">
                <a16:creationId xmlns:a16="http://schemas.microsoft.com/office/drawing/2014/main" id="{BBA23A1D-3035-4A09-95FC-3D795A365923}"/>
              </a:ext>
            </a:extLst>
          </p:cNvPr>
          <p:cNvSpPr>
            <a:spLocks noGrp="1"/>
          </p:cNvSpPr>
          <p:nvPr>
            <p:ph idx="1"/>
          </p:nvPr>
        </p:nvSpPr>
        <p:spPr/>
        <p:txBody>
          <a:bodyPr/>
          <a:lstStyle/>
          <a:p>
            <a:pPr marL="0" indent="0">
              <a:buNone/>
            </a:pPr>
            <a:r>
              <a:rPr lang="en-GB"/>
              <a:t>User-led, responsive, passionate organisations whose service model is generally building-based, providing safe, welcoming spaces for face to face work with individuals and groups from all sections of the community.  It is ‘a community hub not community </a:t>
            </a:r>
            <a:r>
              <a:rPr lang="en-GB" err="1"/>
              <a:t>centre’</a:t>
            </a:r>
            <a:r>
              <a:rPr lang="en-GB"/>
              <a:t> model in which partnership working maximises limited resources and volunteers are instrumental.  Key objectives include tackling mental health issues, social isolation, financial and benefits exclusion and connecting people to promote community cohesion. </a:t>
            </a:r>
          </a:p>
        </p:txBody>
      </p:sp>
      <p:sp>
        <p:nvSpPr>
          <p:cNvPr id="4" name="Shape 95">
            <a:extLst>
              <a:ext uri="{FF2B5EF4-FFF2-40B4-BE49-F238E27FC236}">
                <a16:creationId xmlns:a16="http://schemas.microsoft.com/office/drawing/2014/main" id="{050807D3-3FB0-4190-946F-6C2DDF181A03}"/>
              </a:ext>
            </a:extLst>
          </p:cNvPr>
          <p:cNvSpPr/>
          <p:nvPr/>
        </p:nvSpPr>
        <p:spPr>
          <a:xfrm>
            <a:off x="986962" y="1403927"/>
            <a:ext cx="8766637" cy="55418"/>
          </a:xfrm>
          <a:custGeom>
            <a:avLst/>
            <a:gdLst/>
            <a:ahLst/>
            <a:cxnLst/>
            <a:rect l="0" t="0" r="0" b="0"/>
            <a:pathLst>
              <a:path w="1009396">
                <a:moveTo>
                  <a:pt x="0" y="0"/>
                </a:moveTo>
                <a:lnTo>
                  <a:pt x="1009396" y="0"/>
                </a:lnTo>
              </a:path>
            </a:pathLst>
          </a:custGeom>
          <a:ln w="38100" cap="flat">
            <a:solidFill>
              <a:srgbClr val="65A07D"/>
            </a:solidFill>
            <a:miter lim="100000"/>
          </a:ln>
        </p:spPr>
        <p:style>
          <a:lnRef idx="1">
            <a:srgbClr val="80B8BD"/>
          </a:lnRef>
          <a:fillRef idx="0">
            <a:srgbClr val="000000">
              <a:alpha val="0"/>
            </a:srgbClr>
          </a:fillRef>
          <a:effectRef idx="0">
            <a:scrgbClr r="0" g="0" b="0"/>
          </a:effectRef>
          <a:fontRef idx="none"/>
        </p:style>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GB"/>
          </a:p>
        </p:txBody>
      </p:sp>
    </p:spTree>
    <p:extLst>
      <p:ext uri="{BB962C8B-B14F-4D97-AF65-F5344CB8AC3E}">
        <p14:creationId xmlns:p14="http://schemas.microsoft.com/office/powerpoint/2010/main" val="1005117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 Henry Smith Charity - Powerpoint Template - Updated Dec 17.pptx" id="{27AFC46E-80CF-47D8-B2C1-3C0C84260B89}" vid="{5FE7DA38-7987-4205-8714-ED1EF1CF81C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B3F2ABEE0AD1438CFF3CD7403F8EA6" ma:contentTypeVersion="12" ma:contentTypeDescription="Create a new document." ma:contentTypeScope="" ma:versionID="0c6a056552dc9db73824b68e2118dba0">
  <xsd:schema xmlns:xsd="http://www.w3.org/2001/XMLSchema" xmlns:xs="http://www.w3.org/2001/XMLSchema" xmlns:p="http://schemas.microsoft.com/office/2006/metadata/properties" xmlns:ns2="ef39d48f-3d50-4944-bdfb-7f7a0fbc2626" xmlns:ns3="35d149ed-61d5-4b5d-8711-ef008dedbe26" targetNamespace="http://schemas.microsoft.com/office/2006/metadata/properties" ma:root="true" ma:fieldsID="b744063f57c57853f5513edae473c29f" ns2:_="" ns3:_="">
    <xsd:import namespace="ef39d48f-3d50-4944-bdfb-7f7a0fbc2626"/>
    <xsd:import namespace="35d149ed-61d5-4b5d-8711-ef008dedbe2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39d48f-3d50-4944-bdfb-7f7a0fbc262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5d149ed-61d5-4b5d-8711-ef008dedbe2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35d149ed-61d5-4b5d-8711-ef008dedbe26">
      <UserInfo>
        <DisplayName>Mary Mosinghi</DisplayName>
        <AccountId>80</AccountId>
        <AccountType/>
      </UserInfo>
    </SharedWithUsers>
  </documentManagement>
</p:properties>
</file>

<file path=customXml/itemProps1.xml><?xml version="1.0" encoding="utf-8"?>
<ds:datastoreItem xmlns:ds="http://schemas.openxmlformats.org/officeDocument/2006/customXml" ds:itemID="{A5B61797-C188-46D5-B16B-776993F050CD}">
  <ds:schemaRefs>
    <ds:schemaRef ds:uri="35d149ed-61d5-4b5d-8711-ef008dedbe26"/>
    <ds:schemaRef ds:uri="ef39d48f-3d50-4944-bdfb-7f7a0fbc262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955A9D9-D8F0-4433-90D2-8A996AD76EE2}">
  <ds:schemaRefs>
    <ds:schemaRef ds:uri="http://schemas.microsoft.com/sharepoint/v3/contenttype/forms"/>
  </ds:schemaRefs>
</ds:datastoreItem>
</file>

<file path=customXml/itemProps3.xml><?xml version="1.0" encoding="utf-8"?>
<ds:datastoreItem xmlns:ds="http://schemas.openxmlformats.org/officeDocument/2006/customXml" ds:itemID="{E3D15D34-7F20-454C-9126-E3BF8EF5B4AC}">
  <ds:schemaRefs>
    <ds:schemaRef ds:uri="35d149ed-61d5-4b5d-8711-ef008dedbe26"/>
    <ds:schemaRef ds:uri="http://purl.org/dc/terms/"/>
    <ds:schemaRef ds:uri="http://schemas.microsoft.com/office/2006/documentManagement/types"/>
    <ds:schemaRef ds:uri="http://purl.org/dc/dcmitype/"/>
    <ds:schemaRef ds:uri="ef39d48f-3d50-4944-bdfb-7f7a0fbc2626"/>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The Henry Smith Charity - Powerpoint Template - Updated Dec 17</Template>
  <TotalTime>0</TotalTime>
  <Words>789</Words>
  <Application>Microsoft Office PowerPoint</Application>
  <PresentationFormat>Widescreen</PresentationFormat>
  <Paragraphs>77</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PowerPoint Presentation</vt:lpstr>
      <vt:lpstr>Strengthening Communities (SC) – Overview </vt:lpstr>
      <vt:lpstr>PowerPoint Presentation</vt:lpstr>
      <vt:lpstr>PowerPoint Presentation</vt:lpstr>
      <vt:lpstr>Grant Holder – Hideaway Youth Project </vt:lpstr>
      <vt:lpstr>PowerPoint Presentation</vt:lpstr>
      <vt:lpstr>Grant holders’ responses to coronavirus</vt:lpstr>
      <vt:lpstr>Focus Group Discussions</vt:lpstr>
      <vt:lpstr>Focus Groups Findings: SC Grant Holder profile  </vt:lpstr>
      <vt:lpstr>Focus Groups Findings-Service Delivery and Challenges</vt:lpstr>
      <vt:lpstr>Focus Groups Findings: Impacts of SC Grants</vt:lpstr>
      <vt:lpstr>PowerPoint Presentation</vt:lpstr>
      <vt:lpstr>Any Questions?</vt:lpstr>
      <vt:lpstr>Contact details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Bally Dhaliwal</dc:creator>
  <cp:lastModifiedBy>Jo Fox</cp:lastModifiedBy>
  <cp:revision>12</cp:revision>
  <cp:lastPrinted>2021-02-23T14:07:02Z</cp:lastPrinted>
  <dcterms:created xsi:type="dcterms:W3CDTF">2021-02-10T16:58:52Z</dcterms:created>
  <dcterms:modified xsi:type="dcterms:W3CDTF">2021-09-24T14:38:53Z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0x01010054B3F2ABEE0AD1438CFF3CD7403F8EA6</vt:lpwstr>
  </property>
</Properties>
</file>